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8.svg" ContentType="image/svg+xml"/>
  <Override PartName="/ppt/media/image20.svg" ContentType="image/svg+xml"/>
  <Override PartName="/ppt/media/image2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94" r:id="rId3"/>
    <p:sldId id="336" r:id="rId4"/>
    <p:sldId id="397" r:id="rId5"/>
    <p:sldId id="303" r:id="rId6"/>
    <p:sldId id="306" r:id="rId7"/>
    <p:sldId id="400" r:id="rId8"/>
    <p:sldId id="270" r:id="rId9"/>
    <p:sldId id="280" r:id="rId10"/>
    <p:sldId id="405" r:id="rId11"/>
    <p:sldId id="462" r:id="rId12"/>
    <p:sldId id="281" r:id="rId13"/>
    <p:sldId id="282" r:id="rId14"/>
    <p:sldId id="478" r:id="rId15"/>
    <p:sldId id="477" r:id="rId16"/>
    <p:sldId id="395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30FA11-B2C6-4199-9BFB-13D42F5D3237}">
          <p14:sldIdLst>
            <p14:sldId id="394"/>
            <p14:sldId id="336"/>
            <p14:sldId id="397"/>
            <p14:sldId id="303"/>
            <p14:sldId id="306"/>
            <p14:sldId id="400"/>
            <p14:sldId id="270"/>
            <p14:sldId id="280"/>
            <p14:sldId id="405"/>
            <p14:sldId id="462"/>
            <p14:sldId id="281"/>
            <p14:sldId id="282"/>
            <p14:sldId id="478"/>
            <p14:sldId id="477"/>
            <p14:sldId id="395"/>
          </p14:sldIdLst>
        </p14:section>
        <p14:section name="标注" id="{204E7F02-5313-4301-B7E7-B6CF526ED95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2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3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bg>
      <p:bgPr>
        <a:gradFill>
          <a:gsLst>
            <a:gs pos="100000">
              <a:schemeClr val="tx1"/>
            </a:gs>
            <a:gs pos="0">
              <a:schemeClr val="tx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 userDrawn="1"/>
        </p:nvSpPr>
        <p:spPr>
          <a:xfrm>
            <a:off x="7886700" y="395605"/>
            <a:ext cx="3957955" cy="3957955"/>
          </a:xfrm>
          <a:prstGeom prst="ellipse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 userDrawn="1"/>
        </p:nvGrpSpPr>
        <p:grpSpPr>
          <a:xfrm>
            <a:off x="800100" y="14605"/>
            <a:ext cx="10591800" cy="6842760"/>
            <a:chOff x="1260" y="23"/>
            <a:chExt cx="16680" cy="10776"/>
          </a:xfrm>
        </p:grpSpPr>
        <p:sp>
          <p:nvSpPr>
            <p:cNvPr id="9" name="任意多边形: 形状 8"/>
            <p:cNvSpPr/>
            <p:nvPr userDrawn="1"/>
          </p:nvSpPr>
          <p:spPr>
            <a:xfrm>
              <a:off x="1260" y="23"/>
              <a:ext cx="16680" cy="1077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680" h="10777">
                  <a:moveTo>
                    <a:pt x="8340" y="952"/>
                  </a:moveTo>
                  <a:cubicBezTo>
                    <a:pt x="5895" y="952"/>
                    <a:pt x="3914" y="2933"/>
                    <a:pt x="3914" y="5378"/>
                  </a:cubicBezTo>
                  <a:cubicBezTo>
                    <a:pt x="3914" y="7822"/>
                    <a:pt x="5895" y="9803"/>
                    <a:pt x="8340" y="9803"/>
                  </a:cubicBezTo>
                  <a:cubicBezTo>
                    <a:pt x="10784" y="9803"/>
                    <a:pt x="12765" y="7822"/>
                    <a:pt x="12765" y="5378"/>
                  </a:cubicBezTo>
                  <a:cubicBezTo>
                    <a:pt x="12765" y="2933"/>
                    <a:pt x="10784" y="952"/>
                    <a:pt x="8340" y="952"/>
                  </a:cubicBezTo>
                  <a:close/>
                  <a:moveTo>
                    <a:pt x="1965" y="0"/>
                  </a:moveTo>
                  <a:lnTo>
                    <a:pt x="14715" y="0"/>
                  </a:lnTo>
                  <a:lnTo>
                    <a:pt x="14776" y="72"/>
                  </a:lnTo>
                  <a:cubicBezTo>
                    <a:pt x="15965" y="1514"/>
                    <a:pt x="16680" y="3362"/>
                    <a:pt x="16680" y="5377"/>
                  </a:cubicBezTo>
                  <a:cubicBezTo>
                    <a:pt x="16680" y="7428"/>
                    <a:pt x="15940" y="9306"/>
                    <a:pt x="14711" y="10759"/>
                  </a:cubicBezTo>
                  <a:lnTo>
                    <a:pt x="14696" y="10777"/>
                  </a:lnTo>
                  <a:lnTo>
                    <a:pt x="1984" y="10777"/>
                  </a:lnTo>
                  <a:lnTo>
                    <a:pt x="1969" y="10759"/>
                  </a:lnTo>
                  <a:cubicBezTo>
                    <a:pt x="740" y="9306"/>
                    <a:pt x="0" y="7428"/>
                    <a:pt x="0" y="5377"/>
                  </a:cubicBezTo>
                  <a:cubicBezTo>
                    <a:pt x="0" y="3362"/>
                    <a:pt x="715" y="1514"/>
                    <a:pt x="1904" y="72"/>
                  </a:cubicBezTo>
                  <a:lnTo>
                    <a:pt x="196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44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 userDrawn="1"/>
          </p:nvSpPr>
          <p:spPr>
            <a:xfrm flipH="1" flipV="1">
              <a:off x="1260" y="23"/>
              <a:ext cx="16680" cy="1077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680" h="10777">
                  <a:moveTo>
                    <a:pt x="8340" y="975"/>
                  </a:moveTo>
                  <a:cubicBezTo>
                    <a:pt x="5895" y="975"/>
                    <a:pt x="3914" y="2956"/>
                    <a:pt x="3914" y="5401"/>
                  </a:cubicBezTo>
                  <a:cubicBezTo>
                    <a:pt x="3914" y="7845"/>
                    <a:pt x="5895" y="9826"/>
                    <a:pt x="8340" y="9826"/>
                  </a:cubicBezTo>
                  <a:cubicBezTo>
                    <a:pt x="10784" y="9826"/>
                    <a:pt x="12765" y="7845"/>
                    <a:pt x="12765" y="5401"/>
                  </a:cubicBezTo>
                  <a:cubicBezTo>
                    <a:pt x="12765" y="2956"/>
                    <a:pt x="10784" y="975"/>
                    <a:pt x="8340" y="975"/>
                  </a:cubicBezTo>
                  <a:close/>
                  <a:moveTo>
                    <a:pt x="1984" y="0"/>
                  </a:moveTo>
                  <a:lnTo>
                    <a:pt x="14696" y="0"/>
                  </a:lnTo>
                  <a:lnTo>
                    <a:pt x="14711" y="18"/>
                  </a:lnTo>
                  <a:cubicBezTo>
                    <a:pt x="15940" y="1471"/>
                    <a:pt x="16680" y="3349"/>
                    <a:pt x="16680" y="5400"/>
                  </a:cubicBezTo>
                  <a:cubicBezTo>
                    <a:pt x="16680" y="7415"/>
                    <a:pt x="15965" y="9263"/>
                    <a:pt x="14776" y="10705"/>
                  </a:cubicBezTo>
                  <a:lnTo>
                    <a:pt x="14715" y="10777"/>
                  </a:lnTo>
                  <a:lnTo>
                    <a:pt x="1965" y="10777"/>
                  </a:lnTo>
                  <a:lnTo>
                    <a:pt x="1904" y="10705"/>
                  </a:lnTo>
                  <a:cubicBezTo>
                    <a:pt x="715" y="9263"/>
                    <a:pt x="0" y="7415"/>
                    <a:pt x="0" y="5400"/>
                  </a:cubicBezTo>
                  <a:cubicBezTo>
                    <a:pt x="0" y="3349"/>
                    <a:pt x="740" y="1471"/>
                    <a:pt x="1969" y="18"/>
                  </a:cubicBezTo>
                  <a:lnTo>
                    <a:pt x="1984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30000"/>
                  </a:schemeClr>
                </a:gs>
                <a:gs pos="39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 userDrawn="1"/>
        </p:nvSpPr>
        <p:spPr>
          <a:xfrm>
            <a:off x="0" y="635"/>
            <a:ext cx="12191365" cy="686181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-960120" y="4652645"/>
            <a:ext cx="3957955" cy="3957955"/>
          </a:xfrm>
          <a:prstGeom prst="ellipse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10015220" y="4829810"/>
            <a:ext cx="1062990" cy="1062990"/>
          </a:xfrm>
          <a:prstGeom prst="ellipse">
            <a:avLst/>
          </a:prstGeom>
          <a:gradFill>
            <a:gsLst>
              <a:gs pos="26000">
                <a:schemeClr val="bg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430530" y="546735"/>
            <a:ext cx="720090" cy="720090"/>
          </a:xfrm>
          <a:prstGeom prst="ellipse">
            <a:avLst/>
          </a:prstGeom>
          <a:gradFill>
            <a:gsLst>
              <a:gs pos="26000">
                <a:schemeClr val="bg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">
    <p:bg>
      <p:bgPr>
        <a:gradFill>
          <a:gsLst>
            <a:gs pos="100000">
              <a:schemeClr val="tx1"/>
            </a:gs>
            <a:gs pos="0">
              <a:schemeClr val="tx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 userDrawn="1"/>
        </p:nvSpPr>
        <p:spPr>
          <a:xfrm>
            <a:off x="7886700" y="395605"/>
            <a:ext cx="3957955" cy="3957955"/>
          </a:xfrm>
          <a:prstGeom prst="ellipse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 userDrawn="1"/>
        </p:nvGrpSpPr>
        <p:grpSpPr>
          <a:xfrm>
            <a:off x="800100" y="14605"/>
            <a:ext cx="10591800" cy="6842760"/>
            <a:chOff x="1260" y="23"/>
            <a:chExt cx="16680" cy="10776"/>
          </a:xfrm>
        </p:grpSpPr>
        <p:sp>
          <p:nvSpPr>
            <p:cNvPr id="2" name="任意多边形: 形状 1"/>
            <p:cNvSpPr/>
            <p:nvPr userDrawn="1"/>
          </p:nvSpPr>
          <p:spPr>
            <a:xfrm>
              <a:off x="1260" y="23"/>
              <a:ext cx="16680" cy="1077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680" h="10777">
                  <a:moveTo>
                    <a:pt x="8340" y="952"/>
                  </a:moveTo>
                  <a:cubicBezTo>
                    <a:pt x="5895" y="952"/>
                    <a:pt x="3914" y="2933"/>
                    <a:pt x="3914" y="5378"/>
                  </a:cubicBezTo>
                  <a:cubicBezTo>
                    <a:pt x="3914" y="7822"/>
                    <a:pt x="5895" y="9803"/>
                    <a:pt x="8340" y="9803"/>
                  </a:cubicBezTo>
                  <a:cubicBezTo>
                    <a:pt x="10784" y="9803"/>
                    <a:pt x="12765" y="7822"/>
                    <a:pt x="12765" y="5378"/>
                  </a:cubicBezTo>
                  <a:cubicBezTo>
                    <a:pt x="12765" y="2933"/>
                    <a:pt x="10784" y="952"/>
                    <a:pt x="8340" y="952"/>
                  </a:cubicBezTo>
                  <a:close/>
                  <a:moveTo>
                    <a:pt x="1965" y="0"/>
                  </a:moveTo>
                  <a:lnTo>
                    <a:pt x="14715" y="0"/>
                  </a:lnTo>
                  <a:lnTo>
                    <a:pt x="14776" y="72"/>
                  </a:lnTo>
                  <a:cubicBezTo>
                    <a:pt x="15965" y="1514"/>
                    <a:pt x="16680" y="3362"/>
                    <a:pt x="16680" y="5377"/>
                  </a:cubicBezTo>
                  <a:cubicBezTo>
                    <a:pt x="16680" y="7428"/>
                    <a:pt x="15940" y="9306"/>
                    <a:pt x="14711" y="10759"/>
                  </a:cubicBezTo>
                  <a:lnTo>
                    <a:pt x="14696" y="10777"/>
                  </a:lnTo>
                  <a:lnTo>
                    <a:pt x="1984" y="10777"/>
                  </a:lnTo>
                  <a:lnTo>
                    <a:pt x="1969" y="10759"/>
                  </a:lnTo>
                  <a:cubicBezTo>
                    <a:pt x="740" y="9306"/>
                    <a:pt x="0" y="7428"/>
                    <a:pt x="0" y="5377"/>
                  </a:cubicBezTo>
                  <a:cubicBezTo>
                    <a:pt x="0" y="3362"/>
                    <a:pt x="715" y="1514"/>
                    <a:pt x="1904" y="72"/>
                  </a:cubicBezTo>
                  <a:lnTo>
                    <a:pt x="196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44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/>
            <p:cNvSpPr/>
            <p:nvPr userDrawn="1"/>
          </p:nvSpPr>
          <p:spPr>
            <a:xfrm flipH="1" flipV="1">
              <a:off x="1260" y="23"/>
              <a:ext cx="16680" cy="1077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680" h="10777">
                  <a:moveTo>
                    <a:pt x="8340" y="975"/>
                  </a:moveTo>
                  <a:cubicBezTo>
                    <a:pt x="5895" y="975"/>
                    <a:pt x="3914" y="2956"/>
                    <a:pt x="3914" y="5401"/>
                  </a:cubicBezTo>
                  <a:cubicBezTo>
                    <a:pt x="3914" y="7845"/>
                    <a:pt x="5895" y="9826"/>
                    <a:pt x="8340" y="9826"/>
                  </a:cubicBezTo>
                  <a:cubicBezTo>
                    <a:pt x="10784" y="9826"/>
                    <a:pt x="12765" y="7845"/>
                    <a:pt x="12765" y="5401"/>
                  </a:cubicBezTo>
                  <a:cubicBezTo>
                    <a:pt x="12765" y="2956"/>
                    <a:pt x="10784" y="975"/>
                    <a:pt x="8340" y="975"/>
                  </a:cubicBezTo>
                  <a:close/>
                  <a:moveTo>
                    <a:pt x="1984" y="0"/>
                  </a:moveTo>
                  <a:lnTo>
                    <a:pt x="14696" y="0"/>
                  </a:lnTo>
                  <a:lnTo>
                    <a:pt x="14711" y="18"/>
                  </a:lnTo>
                  <a:cubicBezTo>
                    <a:pt x="15940" y="1471"/>
                    <a:pt x="16680" y="3349"/>
                    <a:pt x="16680" y="5400"/>
                  </a:cubicBezTo>
                  <a:cubicBezTo>
                    <a:pt x="16680" y="7415"/>
                    <a:pt x="15965" y="9263"/>
                    <a:pt x="14776" y="10705"/>
                  </a:cubicBezTo>
                  <a:lnTo>
                    <a:pt x="14715" y="10777"/>
                  </a:lnTo>
                  <a:lnTo>
                    <a:pt x="1965" y="10777"/>
                  </a:lnTo>
                  <a:lnTo>
                    <a:pt x="1904" y="10705"/>
                  </a:lnTo>
                  <a:cubicBezTo>
                    <a:pt x="715" y="9263"/>
                    <a:pt x="0" y="7415"/>
                    <a:pt x="0" y="5400"/>
                  </a:cubicBezTo>
                  <a:cubicBezTo>
                    <a:pt x="0" y="3349"/>
                    <a:pt x="740" y="1471"/>
                    <a:pt x="1969" y="18"/>
                  </a:cubicBezTo>
                  <a:lnTo>
                    <a:pt x="1984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30000"/>
                  </a:schemeClr>
                </a:gs>
                <a:gs pos="39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/>
          <p:cNvSpPr/>
          <p:nvPr userDrawn="1"/>
        </p:nvSpPr>
        <p:spPr>
          <a:xfrm>
            <a:off x="0" y="635"/>
            <a:ext cx="12191365" cy="686181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-960120" y="4652645"/>
            <a:ext cx="3957955" cy="3957955"/>
          </a:xfrm>
          <a:prstGeom prst="ellipse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10015220" y="4829810"/>
            <a:ext cx="1062990" cy="1062990"/>
          </a:xfrm>
          <a:prstGeom prst="ellipse">
            <a:avLst/>
          </a:prstGeom>
          <a:gradFill>
            <a:gsLst>
              <a:gs pos="26000">
                <a:schemeClr val="bg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430530" y="546735"/>
            <a:ext cx="720090" cy="720090"/>
          </a:xfrm>
          <a:prstGeom prst="ellipse">
            <a:avLst/>
          </a:prstGeom>
          <a:gradFill>
            <a:gsLst>
              <a:gs pos="26000">
                <a:schemeClr val="bg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1743075" y="635"/>
            <a:ext cx="8705215" cy="68573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3709" h="10799">
                <a:moveTo>
                  <a:pt x="10036" y="0"/>
                </a:moveTo>
                <a:lnTo>
                  <a:pt x="11307" y="0"/>
                </a:lnTo>
                <a:lnTo>
                  <a:pt x="11340" y="28"/>
                </a:lnTo>
                <a:cubicBezTo>
                  <a:pt x="12791" y="1285"/>
                  <a:pt x="13709" y="3141"/>
                  <a:pt x="13709" y="5212"/>
                </a:cubicBezTo>
                <a:cubicBezTo>
                  <a:pt x="13709" y="7489"/>
                  <a:pt x="12599" y="9507"/>
                  <a:pt x="10890" y="10753"/>
                </a:cubicBezTo>
                <a:lnTo>
                  <a:pt x="10826" y="10799"/>
                </a:lnTo>
                <a:lnTo>
                  <a:pt x="9318" y="10799"/>
                </a:lnTo>
                <a:lnTo>
                  <a:pt x="9367" y="10777"/>
                </a:lnTo>
                <a:cubicBezTo>
                  <a:pt x="11486" y="9820"/>
                  <a:pt x="12960" y="7688"/>
                  <a:pt x="12960" y="5212"/>
                </a:cubicBezTo>
                <a:cubicBezTo>
                  <a:pt x="12960" y="3025"/>
                  <a:pt x="11810" y="1107"/>
                  <a:pt x="10083" y="29"/>
                </a:cubicBezTo>
                <a:lnTo>
                  <a:pt x="10036" y="0"/>
                </a:lnTo>
                <a:close/>
                <a:moveTo>
                  <a:pt x="2402" y="0"/>
                </a:moveTo>
                <a:lnTo>
                  <a:pt x="3673" y="0"/>
                </a:lnTo>
                <a:lnTo>
                  <a:pt x="3626" y="29"/>
                </a:lnTo>
                <a:cubicBezTo>
                  <a:pt x="1899" y="1107"/>
                  <a:pt x="749" y="3025"/>
                  <a:pt x="749" y="5212"/>
                </a:cubicBezTo>
                <a:cubicBezTo>
                  <a:pt x="749" y="7688"/>
                  <a:pt x="2223" y="9820"/>
                  <a:pt x="4342" y="10777"/>
                </a:cubicBezTo>
                <a:lnTo>
                  <a:pt x="4391" y="10799"/>
                </a:lnTo>
                <a:lnTo>
                  <a:pt x="2883" y="10799"/>
                </a:lnTo>
                <a:lnTo>
                  <a:pt x="2819" y="10753"/>
                </a:lnTo>
                <a:cubicBezTo>
                  <a:pt x="1110" y="9507"/>
                  <a:pt x="0" y="7489"/>
                  <a:pt x="0" y="5212"/>
                </a:cubicBezTo>
                <a:cubicBezTo>
                  <a:pt x="0" y="3141"/>
                  <a:pt x="918" y="1285"/>
                  <a:pt x="2369" y="28"/>
                </a:cubicBezTo>
                <a:lnTo>
                  <a:pt x="2402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1254760"/>
            <a:ext cx="12191936" cy="4787900"/>
            <a:chOff x="0" y="690"/>
            <a:chExt cx="25742" cy="10110"/>
          </a:xfrm>
        </p:grpSpPr>
        <p:pic>
          <p:nvPicPr>
            <p:cNvPr id="31" name="图片 30" descr="pexels-cottonbro-8059123"/>
            <p:cNvPicPr>
              <a:picLocks noChangeAspect="1"/>
            </p:cNvPicPr>
            <p:nvPr/>
          </p:nvPicPr>
          <p:blipFill>
            <a:blip r:embed="rId2"/>
            <a:srcRect t="13731"/>
            <a:stretch>
              <a:fillRect/>
            </a:stretch>
          </p:blipFill>
          <p:spPr>
            <a:xfrm flipH="1">
              <a:off x="0" y="690"/>
              <a:ext cx="7814" cy="10110"/>
            </a:xfrm>
            <a:prstGeom prst="rect">
              <a:avLst/>
            </a:prstGeom>
          </p:spPr>
        </p:pic>
        <p:pic>
          <p:nvPicPr>
            <p:cNvPr id="13" name="图片 12" descr="pexels-cottonbro-8059123"/>
            <p:cNvPicPr>
              <a:picLocks noChangeAspect="1"/>
            </p:cNvPicPr>
            <p:nvPr/>
          </p:nvPicPr>
          <p:blipFill>
            <a:blip r:embed="rId2"/>
            <a:srcRect t="13731"/>
            <a:stretch>
              <a:fillRect/>
            </a:stretch>
          </p:blipFill>
          <p:spPr>
            <a:xfrm>
              <a:off x="17928" y="690"/>
              <a:ext cx="7814" cy="10110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 userDrawn="1"/>
        </p:nvSpPr>
        <p:spPr>
          <a:xfrm>
            <a:off x="0" y="4617085"/>
            <a:ext cx="12191365" cy="224536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4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51miz-E1197612-8C7A73CC-3840x1920"/>
          <p:cNvPicPr>
            <a:picLocks noChangeAspect="1"/>
          </p:cNvPicPr>
          <p:nvPr userDrawn="1"/>
        </p:nvPicPr>
        <p:blipFill>
          <a:blip r:embed="rId2">
            <a:alphaModFix amt="20000"/>
            <a:grayscl/>
          </a:blip>
          <a:srcRect l="6405" t="12681" r="11658"/>
          <a:stretch>
            <a:fillRect/>
          </a:stretch>
        </p:blipFill>
        <p:spPr>
          <a:xfrm>
            <a:off x="-635" y="0"/>
            <a:ext cx="12192635" cy="6497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1" h="10232">
                <a:moveTo>
                  <a:pt x="0" y="0"/>
                </a:moveTo>
                <a:lnTo>
                  <a:pt x="19201" y="0"/>
                </a:lnTo>
                <a:lnTo>
                  <a:pt x="19201" y="10232"/>
                </a:lnTo>
                <a:lnTo>
                  <a:pt x="0" y="1023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2" name="矩形 31"/>
          <p:cNvSpPr/>
          <p:nvPr userDrawn="1"/>
        </p:nvSpPr>
        <p:spPr>
          <a:xfrm>
            <a:off x="-635" y="0"/>
            <a:ext cx="12192635" cy="6858000"/>
          </a:xfrm>
          <a:prstGeom prst="rect">
            <a:avLst/>
          </a:prstGeom>
          <a:gradFill>
            <a:gsLst>
              <a:gs pos="100000">
                <a:schemeClr val="tx1">
                  <a:alpha val="20000"/>
                </a:schemeClr>
              </a:gs>
              <a:gs pos="0">
                <a:srgbClr val="000000">
                  <a:alpha val="10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 noChangeArrowheads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040" y="571500"/>
            <a:ext cx="128778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/>
        </p:nvGrpSpPr>
        <p:grpSpPr>
          <a:xfrm>
            <a:off x="-1280795" y="-619125"/>
            <a:ext cx="14782165" cy="6693535"/>
            <a:chOff x="-2017" y="-975"/>
            <a:chExt cx="23279" cy="10541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9602" y="2943"/>
              <a:ext cx="7740" cy="2071"/>
            </a:xfrm>
            <a:prstGeom prst="line">
              <a:avLst/>
            </a:prstGeom>
            <a:ln w="285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16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112" y="6160"/>
              <a:ext cx="11150" cy="3064"/>
            </a:xfrm>
            <a:prstGeom prst="line">
              <a:avLst/>
            </a:prstGeom>
            <a:ln w="285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16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8400" y="2067"/>
              <a:ext cx="554" cy="2097"/>
            </a:xfrm>
            <a:prstGeom prst="line">
              <a:avLst/>
            </a:prstGeom>
            <a:ln w="285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16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153" y="5302"/>
              <a:ext cx="6815" cy="900"/>
            </a:xfrm>
            <a:prstGeom prst="line">
              <a:avLst/>
            </a:prstGeom>
            <a:ln w="285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16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-2017" y="6138"/>
              <a:ext cx="10202" cy="3429"/>
            </a:xfrm>
            <a:prstGeom prst="line">
              <a:avLst/>
            </a:prstGeom>
            <a:ln w="285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16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-1799" y="-975"/>
              <a:ext cx="9835" cy="5566"/>
            </a:xfrm>
            <a:prstGeom prst="line">
              <a:avLst/>
            </a:prstGeom>
            <a:ln w="2857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16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 userDrawn="1"/>
        </p:nvSpPr>
        <p:spPr>
          <a:xfrm>
            <a:off x="0" y="0"/>
            <a:ext cx="12190730" cy="685736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梯形 11"/>
          <p:cNvSpPr/>
          <p:nvPr userDrawn="1"/>
        </p:nvSpPr>
        <p:spPr>
          <a:xfrm>
            <a:off x="0" y="5307330"/>
            <a:ext cx="12190095" cy="1550035"/>
          </a:xfrm>
          <a:prstGeom prst="trapezoid">
            <a:avLst>
              <a:gd name="adj" fmla="val 200901"/>
            </a:avLst>
          </a:prstGeom>
          <a:gradFill>
            <a:gsLst>
              <a:gs pos="500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媒体占位符 2"/>
          <p:cNvSpPr>
            <a:spLocks noGrp="1" noChangeAspect="1"/>
          </p:cNvSpPr>
          <p:nvPr>
            <p:ph type="media" sz="quarter" idx="10" hasCustomPrompt="1"/>
          </p:nvPr>
        </p:nvSpPr>
        <p:spPr>
          <a:xfrm>
            <a:off x="3053715" y="1885315"/>
            <a:ext cx="6084000" cy="3422210"/>
          </a:xfrm>
          <a:prstGeom prst="roundRect">
            <a:avLst>
              <a:gd name="adj" fmla="val 4707"/>
            </a:avLst>
          </a:prstGeom>
          <a:solidFill>
            <a:schemeClr val="accent1">
              <a:lumMod val="10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13" name="图片 12"/>
          <p:cNvPicPr>
            <a:picLocks noChangeAspect="1" noChangeArrowheads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040" y="571500"/>
            <a:ext cx="128778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图片出处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59510" y="595724"/>
            <a:ext cx="7074345" cy="5682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英文 微软雅黑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  <a:sym typeface="+mn-ea"/>
              </a:rPr>
              <a:t>、微软雅黑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  <a:sym typeface="+mn-ea"/>
              </a:rPr>
              <a:t>light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中文 微软雅黑、微软雅黑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light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1.3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https://www.pexels.com/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bing.cn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（均为可商用素材网站）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配色灵感主要</a:t>
            </a: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来源于华为鸿蒙发布会，设计灵感则来自站酷等多处简约科技风格的作品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林先森（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微信号：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13005095375</a:t>
            </a: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tx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.xml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.xml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12015" y="1198465"/>
            <a:ext cx="965136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cap="all" dirty="0"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uFillTx/>
                <a:latin typeface="+mj-lt"/>
                <a:ea typeface="+mj-lt"/>
              </a:rPr>
              <a:t>Word Wars</a:t>
            </a:r>
            <a:endParaRPr lang="en-US" altLang="zh-CN" sz="11500" b="1" cap="all" dirty="0">
              <a:gradFill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0"/>
              </a:gradFill>
              <a:uFillTx/>
              <a:latin typeface="+mj-lt"/>
              <a:ea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60220" y="2002155"/>
            <a:ext cx="86721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atin typeface="+mn-ea"/>
                <a:cs typeface="微软雅黑" panose="020B0503020204020204" charset="-122"/>
              </a:rPr>
              <a:t>文字大战</a:t>
            </a:r>
            <a:endParaRPr lang="zh-CN" sz="108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  <a:latin typeface="+mn-ea"/>
              <a:cs typeface="微软雅黑" panose="020B050302020402020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3815397" y="3873430"/>
            <a:ext cx="4561205" cy="52084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gradFill>
              <a:gsLst>
                <a:gs pos="0">
                  <a:schemeClr val="bg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a typeface="+mn-lt"/>
                <a:cs typeface="+mn-lt"/>
              </a:rPr>
              <a:t>汇报人：李家柱</a:t>
            </a:r>
            <a:endParaRPr lang="zh-CN" altLang="en-US" dirty="0">
              <a:gradFill>
                <a:gsLst>
                  <a:gs pos="0">
                    <a:schemeClr val="bg1">
                      <a:alpha val="10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83590" y="485775"/>
            <a:ext cx="3296920" cy="924560"/>
            <a:chOff x="1140" y="757"/>
            <a:chExt cx="5192" cy="1456"/>
          </a:xfrm>
        </p:grpSpPr>
        <p:sp>
          <p:nvSpPr>
            <p:cNvPr id="3" name="文本框 2"/>
            <p:cNvSpPr txBox="1"/>
            <p:nvPr/>
          </p:nvSpPr>
          <p:spPr>
            <a:xfrm>
              <a:off x="1140" y="757"/>
              <a:ext cx="51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>
                    <a:gradFill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微软雅黑" panose="020B0503020204020204" charset="-122"/>
                </a:rPr>
                <a:t>PART FOUR</a:t>
              </a:r>
              <a:endParaRPr lang="en-US" altLang="zh-CN" sz="3600" b="1" dirty="0">
                <a:ln>
                  <a:gradFill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40" y="1162"/>
              <a:ext cx="519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sym typeface="+mn-ea"/>
                </a:rPr>
                <a:t>代码设计介绍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40" y="1827"/>
              <a:ext cx="519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cap="all" dirty="0">
                  <a:solidFill>
                    <a:schemeClr val="bg1">
                      <a:alpha val="50000"/>
                    </a:schemeClr>
                  </a:solidFill>
                  <a:ea typeface="微软雅黑 Light" panose="020B0502040204020203" pitchFamily="34" charset="-122"/>
                </a:rPr>
                <a:t>Introduction to code design</a:t>
              </a:r>
              <a:endParaRPr lang="en-US" altLang="zh-CN"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</a:endParaRPr>
            </a:p>
          </p:txBody>
        </p:sp>
      </p:grpSp>
      <p:sp>
        <p:nvSpPr>
          <p:cNvPr id="6" name="任意多边形: 形状 5"/>
          <p:cNvSpPr/>
          <p:nvPr/>
        </p:nvSpPr>
        <p:spPr>
          <a:xfrm>
            <a:off x="0" y="377354"/>
            <a:ext cx="582930" cy="119156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8" h="1876">
                <a:moveTo>
                  <a:pt x="0" y="0"/>
                </a:moveTo>
                <a:lnTo>
                  <a:pt x="4" y="0"/>
                </a:lnTo>
                <a:cubicBezTo>
                  <a:pt x="511" y="13"/>
                  <a:pt x="918" y="428"/>
                  <a:pt x="918" y="938"/>
                </a:cubicBezTo>
                <a:cubicBezTo>
                  <a:pt x="918" y="1449"/>
                  <a:pt x="511" y="1864"/>
                  <a:pt x="4" y="1876"/>
                </a:cubicBezTo>
                <a:lnTo>
                  <a:pt x="0" y="1876"/>
                </a:lnTo>
                <a:lnTo>
                  <a:pt x="0" y="1614"/>
                </a:lnTo>
                <a:lnTo>
                  <a:pt x="14" y="1613"/>
                </a:lnTo>
                <a:cubicBezTo>
                  <a:pt x="372" y="1595"/>
                  <a:pt x="655" y="1300"/>
                  <a:pt x="655" y="938"/>
                </a:cubicBezTo>
                <a:cubicBezTo>
                  <a:pt x="655" y="576"/>
                  <a:pt x="372" y="281"/>
                  <a:pt x="14" y="263"/>
                </a:cubicBezTo>
                <a:lnTo>
                  <a:pt x="0" y="2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067731" y="377354"/>
            <a:ext cx="1912775" cy="645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250302" y="569506"/>
            <a:ext cx="8994709" cy="5430992"/>
            <a:chOff x="3906094" y="1316654"/>
            <a:chExt cx="4766931" cy="4164040"/>
          </a:xfrm>
        </p:grpSpPr>
        <p:sp>
          <p:nvSpPr>
            <p:cNvPr id="9" name="î$ľîḓè"/>
            <p:cNvSpPr/>
            <p:nvPr/>
          </p:nvSpPr>
          <p:spPr bwMode="auto">
            <a:xfrm>
              <a:off x="6014051" y="1900189"/>
              <a:ext cx="121031" cy="3580505"/>
            </a:xfrm>
            <a:prstGeom prst="rect">
              <a:avLst/>
            </a:prstGeom>
            <a:solidFill>
              <a:srgbClr val="6260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ṡḻïḍé"/>
            <p:cNvSpPr/>
            <p:nvPr/>
          </p:nvSpPr>
          <p:spPr bwMode="auto">
            <a:xfrm>
              <a:off x="4284314" y="3629927"/>
              <a:ext cx="3580502" cy="126076"/>
            </a:xfrm>
            <a:prstGeom prst="rect">
              <a:avLst/>
            </a:prstGeom>
            <a:solidFill>
              <a:srgbClr val="6260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šļïḑè"/>
            <p:cNvSpPr/>
            <p:nvPr/>
          </p:nvSpPr>
          <p:spPr bwMode="auto">
            <a:xfrm>
              <a:off x="4763397" y="2384313"/>
              <a:ext cx="2622339" cy="2617300"/>
            </a:xfrm>
            <a:custGeom>
              <a:avLst/>
              <a:gdLst>
                <a:gd name="T0" fmla="*/ 19 w 520"/>
                <a:gd name="T1" fmla="*/ 519 h 519"/>
                <a:gd name="T2" fmla="*/ 0 w 520"/>
                <a:gd name="T3" fmla="*/ 500 h 519"/>
                <a:gd name="T4" fmla="*/ 501 w 520"/>
                <a:gd name="T5" fmla="*/ 0 h 519"/>
                <a:gd name="T6" fmla="*/ 520 w 520"/>
                <a:gd name="T7" fmla="*/ 16 h 519"/>
                <a:gd name="T8" fmla="*/ 19 w 520"/>
                <a:gd name="T9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19">
                  <a:moveTo>
                    <a:pt x="19" y="519"/>
                  </a:moveTo>
                  <a:lnTo>
                    <a:pt x="0" y="500"/>
                  </a:lnTo>
                  <a:lnTo>
                    <a:pt x="501" y="0"/>
                  </a:lnTo>
                  <a:lnTo>
                    <a:pt x="520" y="16"/>
                  </a:lnTo>
                  <a:lnTo>
                    <a:pt x="19" y="519"/>
                  </a:lnTo>
                  <a:close/>
                </a:path>
              </a:pathLst>
            </a:custGeom>
            <a:solidFill>
              <a:srgbClr val="6260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$ḻïďe"/>
            <p:cNvSpPr/>
            <p:nvPr/>
          </p:nvSpPr>
          <p:spPr bwMode="auto">
            <a:xfrm>
              <a:off x="4763397" y="2384313"/>
              <a:ext cx="2622339" cy="2617300"/>
            </a:xfrm>
            <a:custGeom>
              <a:avLst/>
              <a:gdLst>
                <a:gd name="T0" fmla="*/ 501 w 520"/>
                <a:gd name="T1" fmla="*/ 519 h 519"/>
                <a:gd name="T2" fmla="*/ 0 w 520"/>
                <a:gd name="T3" fmla="*/ 16 h 519"/>
                <a:gd name="T4" fmla="*/ 19 w 520"/>
                <a:gd name="T5" fmla="*/ 0 h 519"/>
                <a:gd name="T6" fmla="*/ 520 w 520"/>
                <a:gd name="T7" fmla="*/ 500 h 519"/>
                <a:gd name="T8" fmla="*/ 501 w 520"/>
                <a:gd name="T9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19">
                  <a:moveTo>
                    <a:pt x="501" y="519"/>
                  </a:moveTo>
                  <a:lnTo>
                    <a:pt x="0" y="16"/>
                  </a:lnTo>
                  <a:lnTo>
                    <a:pt x="19" y="0"/>
                  </a:lnTo>
                  <a:lnTo>
                    <a:pt x="520" y="500"/>
                  </a:lnTo>
                  <a:lnTo>
                    <a:pt x="501" y="519"/>
                  </a:lnTo>
                  <a:close/>
                </a:path>
              </a:pathLst>
            </a:custGeom>
            <a:solidFill>
              <a:srgbClr val="6260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slíḋe"/>
            <p:cNvSpPr/>
            <p:nvPr/>
          </p:nvSpPr>
          <p:spPr bwMode="auto">
            <a:xfrm>
              <a:off x="5551848" y="1316654"/>
              <a:ext cx="1045434" cy="1022919"/>
            </a:xfrm>
            <a:prstGeom prst="ellipse">
              <a:avLst/>
            </a:prstGeom>
            <a:solidFill>
              <a:srgbClr val="0EB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dirty="0" err="1"/>
                <a:t>func.h</a:t>
              </a:r>
              <a:r>
                <a:rPr lang="en-US" dirty="0"/>
                <a:t>:</a:t>
              </a:r>
              <a:r>
                <a:rPr lang="zh-CN" altLang="en-US" dirty="0"/>
                <a:t>基本函数</a:t>
              </a:r>
              <a:endParaRPr dirty="0"/>
            </a:p>
          </p:txBody>
        </p:sp>
        <p:sp>
          <p:nvSpPr>
            <p:cNvPr id="14" name="ï$1îḓê"/>
            <p:cNvSpPr/>
            <p:nvPr/>
          </p:nvSpPr>
          <p:spPr bwMode="auto">
            <a:xfrm>
              <a:off x="7001631" y="4426715"/>
              <a:ext cx="1018660" cy="1007642"/>
            </a:xfrm>
            <a:prstGeom prst="ellipse">
              <a:avLst/>
            </a:prstGeom>
            <a:solidFill>
              <a:srgbClr val="0EB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 err="1"/>
                <a:t>resource.h</a:t>
              </a:r>
              <a:r>
                <a:rPr lang="en-US" altLang="zh-CN" dirty="0"/>
                <a:t>:</a:t>
              </a:r>
              <a:r>
                <a:rPr lang="zh-CN" altLang="en-US" dirty="0"/>
                <a:t>常用的头文件</a:t>
              </a:r>
              <a:endParaRPr dirty="0"/>
            </a:p>
          </p:txBody>
        </p:sp>
        <p:sp>
          <p:nvSpPr>
            <p:cNvPr id="15" name="ïṡḷïdè"/>
            <p:cNvSpPr/>
            <p:nvPr/>
          </p:nvSpPr>
          <p:spPr bwMode="auto">
            <a:xfrm>
              <a:off x="7350434" y="3004600"/>
              <a:ext cx="1322591" cy="1131100"/>
            </a:xfrm>
            <a:prstGeom prst="ellipse">
              <a:avLst/>
            </a:prstGeom>
            <a:solidFill>
              <a:srgbClr val="0EB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 err="1"/>
                <a:t>Initialization.h</a:t>
              </a:r>
              <a:endParaRPr lang="en-US" altLang="zh-CN" dirty="0"/>
            </a:p>
            <a:p>
              <a:pPr algn="ctr"/>
              <a:r>
                <a:rPr lang="zh-CN" altLang="en-US" dirty="0"/>
                <a:t>初始化相关函数</a:t>
              </a:r>
              <a:endParaRPr dirty="0"/>
            </a:p>
          </p:txBody>
        </p:sp>
        <p:sp>
          <p:nvSpPr>
            <p:cNvPr id="16" name="íṡlíḑè"/>
            <p:cNvSpPr/>
            <p:nvPr/>
          </p:nvSpPr>
          <p:spPr bwMode="auto">
            <a:xfrm>
              <a:off x="3906094" y="3281961"/>
              <a:ext cx="816960" cy="816960"/>
            </a:xfrm>
            <a:prstGeom prst="ellipse">
              <a:avLst/>
            </a:prstGeom>
            <a:solidFill>
              <a:srgbClr val="0EB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1600" dirty="0" err="1"/>
                <a:t>M</a:t>
              </a:r>
              <a:r>
                <a:rPr lang="en-US" altLang="zh-CN" sz="1600" dirty="0" err="1"/>
                <a:t>ap.h</a:t>
              </a:r>
              <a:r>
                <a:rPr lang="en-US" altLang="zh-CN" sz="1600" dirty="0"/>
                <a:t>:</a:t>
              </a:r>
              <a:r>
                <a:rPr lang="zh-CN" altLang="en-US" sz="1600" dirty="0"/>
                <a:t>地图及打印相关函数</a:t>
              </a:r>
              <a:endParaRPr sz="1600" dirty="0"/>
            </a:p>
          </p:txBody>
        </p:sp>
        <p:sp>
          <p:nvSpPr>
            <p:cNvPr id="17" name="îṣḷíḍé"/>
            <p:cNvSpPr/>
            <p:nvPr/>
          </p:nvSpPr>
          <p:spPr bwMode="auto">
            <a:xfrm>
              <a:off x="6805792" y="1828114"/>
              <a:ext cx="1059024" cy="1131100"/>
            </a:xfrm>
            <a:custGeom>
              <a:avLst/>
              <a:gdLst>
                <a:gd name="T0" fmla="*/ 70 w 85"/>
                <a:gd name="T1" fmla="*/ 71 h 86"/>
                <a:gd name="T2" fmla="*/ 15 w 85"/>
                <a:gd name="T3" fmla="*/ 71 h 86"/>
                <a:gd name="T4" fmla="*/ 15 w 85"/>
                <a:gd name="T5" fmla="*/ 16 h 86"/>
                <a:gd name="T6" fmla="*/ 70 w 85"/>
                <a:gd name="T7" fmla="*/ 16 h 86"/>
                <a:gd name="T8" fmla="*/ 70 w 85"/>
                <a:gd name="T9" fmla="*/ 7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70" y="71"/>
                  </a:moveTo>
                  <a:cubicBezTo>
                    <a:pt x="55" y="86"/>
                    <a:pt x="30" y="86"/>
                    <a:pt x="15" y="71"/>
                  </a:cubicBezTo>
                  <a:cubicBezTo>
                    <a:pt x="0" y="55"/>
                    <a:pt x="0" y="31"/>
                    <a:pt x="15" y="16"/>
                  </a:cubicBezTo>
                  <a:cubicBezTo>
                    <a:pt x="30" y="0"/>
                    <a:pt x="55" y="0"/>
                    <a:pt x="70" y="16"/>
                  </a:cubicBezTo>
                  <a:cubicBezTo>
                    <a:pt x="85" y="31"/>
                    <a:pt x="85" y="55"/>
                    <a:pt x="70" y="71"/>
                  </a:cubicBezTo>
                  <a:close/>
                </a:path>
              </a:pathLst>
            </a:custGeom>
            <a:solidFill>
              <a:srgbClr val="C81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dirty="0"/>
                <a:t> </a:t>
              </a:r>
              <a:r>
                <a:rPr lang="en-US" dirty="0" err="1"/>
                <a:t>Game.h</a:t>
              </a:r>
              <a:r>
                <a:rPr lang="en-US" dirty="0"/>
                <a:t>:</a:t>
              </a:r>
              <a:r>
                <a:rPr lang="zh-CN" altLang="en-US" dirty="0"/>
                <a:t>游戏进行所需函数</a:t>
              </a:r>
              <a:endParaRPr dirty="0"/>
            </a:p>
          </p:txBody>
        </p:sp>
        <p:sp>
          <p:nvSpPr>
            <p:cNvPr id="18" name="iṣlíḓé"/>
            <p:cNvSpPr/>
            <p:nvPr/>
          </p:nvSpPr>
          <p:spPr bwMode="auto">
            <a:xfrm>
              <a:off x="4217626" y="4330897"/>
              <a:ext cx="1125715" cy="983381"/>
            </a:xfrm>
            <a:custGeom>
              <a:avLst/>
              <a:gdLst>
                <a:gd name="T0" fmla="*/ 70 w 85"/>
                <a:gd name="T1" fmla="*/ 70 h 85"/>
                <a:gd name="T2" fmla="*/ 15 w 85"/>
                <a:gd name="T3" fmla="*/ 70 h 85"/>
                <a:gd name="T4" fmla="*/ 15 w 85"/>
                <a:gd name="T5" fmla="*/ 15 h 85"/>
                <a:gd name="T6" fmla="*/ 70 w 85"/>
                <a:gd name="T7" fmla="*/ 15 h 85"/>
                <a:gd name="T8" fmla="*/ 70 w 85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70" y="70"/>
                  </a:moveTo>
                  <a:cubicBezTo>
                    <a:pt x="55" y="85"/>
                    <a:pt x="30" y="85"/>
                    <a:pt x="15" y="70"/>
                  </a:cubicBezTo>
                  <a:cubicBezTo>
                    <a:pt x="0" y="55"/>
                    <a:pt x="0" y="30"/>
                    <a:pt x="15" y="15"/>
                  </a:cubicBezTo>
                  <a:cubicBezTo>
                    <a:pt x="30" y="0"/>
                    <a:pt x="55" y="0"/>
                    <a:pt x="70" y="15"/>
                  </a:cubicBezTo>
                  <a:cubicBezTo>
                    <a:pt x="85" y="30"/>
                    <a:pt x="85" y="55"/>
                    <a:pt x="70" y="70"/>
                  </a:cubicBezTo>
                  <a:close/>
                </a:path>
              </a:pathLst>
            </a:custGeom>
            <a:solidFill>
              <a:srgbClr val="C81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dirty="0" err="1"/>
                <a:t>M</a:t>
              </a:r>
              <a:r>
                <a:rPr lang="en-US" altLang="zh-CN" dirty="0" err="1"/>
                <a:t>usic.h</a:t>
              </a:r>
              <a:r>
                <a:rPr lang="en-US" altLang="zh-CN" dirty="0"/>
                <a:t>:</a:t>
              </a:r>
              <a:r>
                <a:rPr lang="zh-CN" altLang="en-US" dirty="0"/>
                <a:t>音乐和音效相关函数</a:t>
              </a:r>
              <a:endParaRPr dirty="0"/>
            </a:p>
          </p:txBody>
        </p:sp>
        <p:sp>
          <p:nvSpPr>
            <p:cNvPr id="20" name="îṣlîďe"/>
            <p:cNvSpPr/>
            <p:nvPr/>
          </p:nvSpPr>
          <p:spPr bwMode="auto">
            <a:xfrm>
              <a:off x="4284314" y="1992557"/>
              <a:ext cx="1059026" cy="966658"/>
            </a:xfrm>
            <a:custGeom>
              <a:avLst/>
              <a:gdLst>
                <a:gd name="T0" fmla="*/ 15 w 85"/>
                <a:gd name="T1" fmla="*/ 71 h 86"/>
                <a:gd name="T2" fmla="*/ 15 w 85"/>
                <a:gd name="T3" fmla="*/ 16 h 86"/>
                <a:gd name="T4" fmla="*/ 70 w 85"/>
                <a:gd name="T5" fmla="*/ 16 h 86"/>
                <a:gd name="T6" fmla="*/ 70 w 85"/>
                <a:gd name="T7" fmla="*/ 71 h 86"/>
                <a:gd name="T8" fmla="*/ 15 w 85"/>
                <a:gd name="T9" fmla="*/ 7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15" y="71"/>
                  </a:moveTo>
                  <a:cubicBezTo>
                    <a:pt x="0" y="55"/>
                    <a:pt x="0" y="31"/>
                    <a:pt x="15" y="16"/>
                  </a:cubicBezTo>
                  <a:cubicBezTo>
                    <a:pt x="30" y="0"/>
                    <a:pt x="55" y="0"/>
                    <a:pt x="70" y="16"/>
                  </a:cubicBezTo>
                  <a:cubicBezTo>
                    <a:pt x="85" y="31"/>
                    <a:pt x="85" y="55"/>
                    <a:pt x="70" y="71"/>
                  </a:cubicBezTo>
                  <a:cubicBezTo>
                    <a:pt x="55" y="86"/>
                    <a:pt x="30" y="86"/>
                    <a:pt x="15" y="71"/>
                  </a:cubicBezTo>
                  <a:close/>
                </a:path>
              </a:pathLst>
            </a:custGeom>
            <a:solidFill>
              <a:srgbClr val="C81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dirty="0" err="1"/>
                <a:t>I</a:t>
              </a:r>
              <a:r>
                <a:rPr lang="en-US" altLang="zh-CN" dirty="0" err="1"/>
                <a:t>tem.h</a:t>
              </a:r>
              <a:r>
                <a:rPr lang="en-US" altLang="zh-CN" dirty="0"/>
                <a:t>:</a:t>
              </a:r>
              <a:r>
                <a:rPr lang="zh-CN" altLang="en-US" dirty="0"/>
                <a:t>各种类</a:t>
              </a:r>
              <a:endParaRPr dirty="0"/>
            </a:p>
          </p:txBody>
        </p:sp>
        <p:sp>
          <p:nvSpPr>
            <p:cNvPr id="21" name="îṧ1îḑé"/>
            <p:cNvSpPr/>
            <p:nvPr/>
          </p:nvSpPr>
          <p:spPr bwMode="auto">
            <a:xfrm>
              <a:off x="5202137" y="2731329"/>
              <a:ext cx="1799495" cy="1952576"/>
            </a:xfrm>
            <a:prstGeom prst="ellipse">
              <a:avLst/>
            </a:prstGeom>
            <a:solidFill>
              <a:srgbClr val="FFB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ṣļïḓé"/>
            <p:cNvSpPr/>
            <p:nvPr/>
          </p:nvSpPr>
          <p:spPr bwMode="auto">
            <a:xfrm>
              <a:off x="5782073" y="3397949"/>
              <a:ext cx="584983" cy="584984"/>
            </a:xfrm>
            <a:prstGeom prst="ellipse">
              <a:avLst/>
            </a:prstGeom>
            <a:solidFill>
              <a:srgbClr val="6260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5483860" y="635"/>
            <a:ext cx="6598920" cy="410718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392" h="6468">
                <a:moveTo>
                  <a:pt x="157" y="0"/>
                </a:moveTo>
                <a:lnTo>
                  <a:pt x="1675" y="0"/>
                </a:lnTo>
                <a:lnTo>
                  <a:pt x="1665" y="28"/>
                </a:lnTo>
                <a:cubicBezTo>
                  <a:pt x="1528" y="417"/>
                  <a:pt x="1454" y="836"/>
                  <a:pt x="1454" y="1272"/>
                </a:cubicBezTo>
                <a:cubicBezTo>
                  <a:pt x="1454" y="3340"/>
                  <a:pt x="3128" y="5014"/>
                  <a:pt x="5196" y="5014"/>
                </a:cubicBezTo>
                <a:cubicBezTo>
                  <a:pt x="7264" y="5014"/>
                  <a:pt x="8938" y="3340"/>
                  <a:pt x="8938" y="1272"/>
                </a:cubicBezTo>
                <a:cubicBezTo>
                  <a:pt x="8938" y="836"/>
                  <a:pt x="8864" y="417"/>
                  <a:pt x="8727" y="28"/>
                </a:cubicBezTo>
                <a:lnTo>
                  <a:pt x="8717" y="0"/>
                </a:lnTo>
                <a:lnTo>
                  <a:pt x="10235" y="0"/>
                </a:lnTo>
                <a:lnTo>
                  <a:pt x="10244" y="36"/>
                </a:lnTo>
                <a:cubicBezTo>
                  <a:pt x="10341" y="432"/>
                  <a:pt x="10392" y="846"/>
                  <a:pt x="10392" y="1272"/>
                </a:cubicBezTo>
                <a:cubicBezTo>
                  <a:pt x="10392" y="4142"/>
                  <a:pt x="8066" y="6468"/>
                  <a:pt x="5196" y="6468"/>
                </a:cubicBezTo>
                <a:cubicBezTo>
                  <a:pt x="2326" y="6468"/>
                  <a:pt x="0" y="4142"/>
                  <a:pt x="0" y="1272"/>
                </a:cubicBezTo>
                <a:cubicBezTo>
                  <a:pt x="0" y="846"/>
                  <a:pt x="51" y="432"/>
                  <a:pt x="148" y="36"/>
                </a:cubicBezTo>
                <a:lnTo>
                  <a:pt x="157" y="0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590" y="485775"/>
            <a:ext cx="3296920" cy="924560"/>
            <a:chOff x="1140" y="757"/>
            <a:chExt cx="5192" cy="1456"/>
          </a:xfrm>
        </p:grpSpPr>
        <p:sp>
          <p:nvSpPr>
            <p:cNvPr id="12" name="文本框 11"/>
            <p:cNvSpPr txBox="1"/>
            <p:nvPr/>
          </p:nvSpPr>
          <p:spPr>
            <a:xfrm>
              <a:off x="1140" y="757"/>
              <a:ext cx="51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>
                    <a:gradFill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微软雅黑" panose="020B0503020204020204" charset="-122"/>
                </a:rPr>
                <a:t>PART FOUR</a:t>
              </a:r>
              <a:endParaRPr lang="en-US" altLang="zh-CN" sz="3600" b="1" dirty="0">
                <a:ln>
                  <a:gradFill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40" y="1162"/>
              <a:ext cx="519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sym typeface="+mn-ea"/>
                </a:rPr>
                <a:t>代码设计介绍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40" y="1827"/>
              <a:ext cx="519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cap="all" dirty="0">
                  <a:solidFill>
                    <a:schemeClr val="bg1">
                      <a:alpha val="50000"/>
                    </a:schemeClr>
                  </a:solidFill>
                  <a:ea typeface="微软雅黑 Light" panose="020B0502040204020203" pitchFamily="34" charset="-122"/>
                </a:rPr>
                <a:t>Introduction to code design</a:t>
              </a:r>
              <a:endParaRPr lang="en-US" altLang="zh-CN"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7" name="图片 6" descr="&amp;pky350_sjzg_VCG41N1223479554&amp;2&amp;src_toppic_insrchxs1&amp;"/>
          <p:cNvPicPr>
            <a:picLocks noChangeAspect="1"/>
          </p:cNvPicPr>
          <p:nvPr/>
        </p:nvPicPr>
        <p:blipFill>
          <a:blip r:embed="rId1"/>
          <a:srcRect t="25611" b="40513"/>
          <a:stretch>
            <a:fillRect/>
          </a:stretch>
        </p:blipFill>
        <p:spPr>
          <a:xfrm>
            <a:off x="0" y="1946275"/>
            <a:ext cx="12192635" cy="25901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935480"/>
            <a:ext cx="12192000" cy="26212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26440" y="1460500"/>
            <a:ext cx="107315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timer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函数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: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控制执行各种行为所间隔的时间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26440" y="3164205"/>
            <a:ext cx="1178560" cy="1064260"/>
            <a:chOff x="1144" y="5036"/>
            <a:chExt cx="1856" cy="1676"/>
          </a:xfrm>
        </p:grpSpPr>
        <p:pic>
          <p:nvPicPr>
            <p:cNvPr id="17" name="图形 16" descr="32313536303635383b32313536303634303b5652d1dbbeb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4" y="5036"/>
              <a:ext cx="1676" cy="1676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144" y="5987"/>
              <a:ext cx="185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altLang="zh-CN" sz="2400" dirty="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sym typeface="+mn-ea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2070735" y="3475990"/>
            <a:ext cx="0" cy="695325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: 形状 2"/>
          <p:cNvSpPr/>
          <p:nvPr/>
        </p:nvSpPr>
        <p:spPr>
          <a:xfrm>
            <a:off x="0" y="377355"/>
            <a:ext cx="582930" cy="119156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8" h="1876">
                <a:moveTo>
                  <a:pt x="0" y="0"/>
                </a:moveTo>
                <a:lnTo>
                  <a:pt x="4" y="0"/>
                </a:lnTo>
                <a:cubicBezTo>
                  <a:pt x="511" y="13"/>
                  <a:pt x="918" y="428"/>
                  <a:pt x="918" y="938"/>
                </a:cubicBezTo>
                <a:cubicBezTo>
                  <a:pt x="918" y="1449"/>
                  <a:pt x="511" y="1864"/>
                  <a:pt x="4" y="1876"/>
                </a:cubicBezTo>
                <a:lnTo>
                  <a:pt x="0" y="1876"/>
                </a:lnTo>
                <a:lnTo>
                  <a:pt x="0" y="1614"/>
                </a:lnTo>
                <a:lnTo>
                  <a:pt x="14" y="1613"/>
                </a:lnTo>
                <a:cubicBezTo>
                  <a:pt x="372" y="1595"/>
                  <a:pt x="655" y="1300"/>
                  <a:pt x="655" y="938"/>
                </a:cubicBezTo>
                <a:cubicBezTo>
                  <a:pt x="655" y="576"/>
                  <a:pt x="372" y="281"/>
                  <a:pt x="14" y="263"/>
                </a:cubicBezTo>
                <a:lnTo>
                  <a:pt x="0" y="2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221595" y="77153"/>
            <a:ext cx="1548765" cy="1383347"/>
            <a:chOff x="11317" y="4295"/>
            <a:chExt cx="2439" cy="2440"/>
          </a:xfrm>
        </p:grpSpPr>
        <p:sp>
          <p:nvSpPr>
            <p:cNvPr id="9" name="椭圆 8"/>
            <p:cNvSpPr/>
            <p:nvPr/>
          </p:nvSpPr>
          <p:spPr>
            <a:xfrm>
              <a:off x="11317" y="4295"/>
              <a:ext cx="2439" cy="2440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32313536353137303b32313536353136313bc7f8bfe9c1b4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69" y="4967"/>
              <a:ext cx="1134" cy="11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1494" y="5860"/>
              <a:ext cx="20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dirty="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2700000" scaled="0"/>
                </a:gra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83590" y="1988175"/>
            <a:ext cx="60975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 timer(long </a:t>
            </a:r>
            <a:r>
              <a:rPr lang="en-US" altLang="zh-CN" sz="18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long</a:t>
            </a:r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ms</a:t>
            </a:r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int id) 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static long </a:t>
            </a:r>
            <a:r>
              <a:rPr lang="en-US" altLang="zh-CN" sz="18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long</a:t>
            </a:r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start[1000] = { 0 };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long </a:t>
            </a:r>
            <a:r>
              <a:rPr lang="en-US" altLang="zh-CN" sz="18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long</a:t>
            </a:r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end = clock();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if (end - start[id] &gt; </a:t>
            </a:r>
            <a:r>
              <a:rPr lang="en-US" altLang="zh-CN" sz="18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ms</a:t>
            </a:r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start[id] = end;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return 1;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return 0;</a:t>
            </a:r>
            <a:endParaRPr lang="en-US" altLang="zh-CN" sz="18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83590" y="485775"/>
            <a:ext cx="3296920" cy="924560"/>
            <a:chOff x="1140" y="757"/>
            <a:chExt cx="5192" cy="1456"/>
          </a:xfrm>
        </p:grpSpPr>
        <p:sp>
          <p:nvSpPr>
            <p:cNvPr id="12" name="文本框 11"/>
            <p:cNvSpPr txBox="1"/>
            <p:nvPr/>
          </p:nvSpPr>
          <p:spPr>
            <a:xfrm>
              <a:off x="1140" y="757"/>
              <a:ext cx="51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>
                    <a:gradFill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微软雅黑" panose="020B0503020204020204" charset="-122"/>
                </a:rPr>
                <a:t>PART FOUR</a:t>
              </a:r>
              <a:endParaRPr lang="en-US" altLang="zh-CN" sz="3600" b="1" dirty="0">
                <a:ln>
                  <a:gradFill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40" y="1162"/>
              <a:ext cx="519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sym typeface="+mn-ea"/>
                </a:rPr>
                <a:t>代码设计介绍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40" y="1827"/>
              <a:ext cx="519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cap="all" dirty="0">
                  <a:solidFill>
                    <a:schemeClr val="bg1">
                      <a:alpha val="50000"/>
                    </a:schemeClr>
                  </a:solidFill>
                  <a:ea typeface="微软雅黑 Light" panose="020B0502040204020203" pitchFamily="34" charset="-122"/>
                </a:rPr>
                <a:t>Introduction to code design</a:t>
              </a:r>
              <a:endParaRPr lang="en-US" altLang="zh-CN"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783590" y="2348866"/>
            <a:ext cx="1016593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void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gotoxy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(int x, int y)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{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 HANDLE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handle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= 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GetStdHandle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(STD_OUTPUT_HANDLE);//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获取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一个打开的对象或设备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 COORD pos;//定义了一个COORD类型的变量pos，用于存储要设置的光标位置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pos.X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= x;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pos.Y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= y;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SetConsoleCursorPosition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(handle, pos);//将光标移动到由pos指定的位置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}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。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0" y="377355"/>
            <a:ext cx="582930" cy="119156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8" h="1876">
                <a:moveTo>
                  <a:pt x="0" y="0"/>
                </a:moveTo>
                <a:lnTo>
                  <a:pt x="4" y="0"/>
                </a:lnTo>
                <a:cubicBezTo>
                  <a:pt x="511" y="13"/>
                  <a:pt x="918" y="428"/>
                  <a:pt x="918" y="938"/>
                </a:cubicBezTo>
                <a:cubicBezTo>
                  <a:pt x="918" y="1449"/>
                  <a:pt x="511" y="1864"/>
                  <a:pt x="4" y="1876"/>
                </a:cubicBezTo>
                <a:lnTo>
                  <a:pt x="0" y="1876"/>
                </a:lnTo>
                <a:lnTo>
                  <a:pt x="0" y="1614"/>
                </a:lnTo>
                <a:lnTo>
                  <a:pt x="14" y="1613"/>
                </a:lnTo>
                <a:cubicBezTo>
                  <a:pt x="372" y="1595"/>
                  <a:pt x="655" y="1300"/>
                  <a:pt x="655" y="938"/>
                </a:cubicBezTo>
                <a:cubicBezTo>
                  <a:pt x="655" y="576"/>
                  <a:pt x="372" y="281"/>
                  <a:pt x="14" y="263"/>
                </a:cubicBezTo>
                <a:lnTo>
                  <a:pt x="0" y="2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054182" y="104212"/>
            <a:ext cx="1615853" cy="1477493"/>
            <a:chOff x="14064" y="8062"/>
            <a:chExt cx="1207" cy="1207"/>
          </a:xfrm>
        </p:grpSpPr>
        <p:sp>
          <p:nvSpPr>
            <p:cNvPr id="7" name="椭圆 6"/>
            <p:cNvSpPr/>
            <p:nvPr/>
          </p:nvSpPr>
          <p:spPr>
            <a:xfrm>
              <a:off x="14064" y="8062"/>
              <a:ext cx="1207" cy="1207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" name="图形 8" descr="343435383136353b333635393538353bc1b4bdd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381" y="8374"/>
              <a:ext cx="573" cy="573"/>
            </a:xfrm>
            <a:prstGeom prst="rect">
              <a:avLst/>
            </a:prstGeom>
          </p:spPr>
        </p:pic>
      </p:grpSp>
      <p:sp>
        <p:nvSpPr>
          <p:cNvPr id="15" name="标题"/>
          <p:cNvSpPr txBox="1"/>
          <p:nvPr>
            <p:custDataLst>
              <p:tags r:id="rId3"/>
            </p:custDataLst>
          </p:nvPr>
        </p:nvSpPr>
        <p:spPr>
          <a:xfrm>
            <a:off x="783590" y="1058244"/>
            <a:ext cx="4919345" cy="149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altLang="zh-CN" sz="24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gotoxy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函数：控制光标移动从而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实现动画和优化后的渲染算法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-6000" contrast="18000"/>
          </a:blip>
          <a:srcRect t="14459" b="4501"/>
          <a:stretch>
            <a:fillRect/>
          </a:stretch>
        </p:blipFill>
        <p:spPr>
          <a:xfrm>
            <a:off x="-634" y="0"/>
            <a:ext cx="12173584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0155" y="2400965"/>
            <a:ext cx="7171690" cy="583565"/>
          </a:xfrm>
          <a:prstGeom prst="rect">
            <a:avLst/>
          </a:prstGeom>
          <a:gradFill>
            <a:gsLst>
              <a:gs pos="2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n-ea"/>
              </a:rPr>
              <a:t>一些比赛的</a:t>
            </a:r>
            <a:r>
              <a:rPr lang="zh-CN" altLang="en-US" sz="3200" dirty="0"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n-ea"/>
              </a:rPr>
              <a:t>小建议</a:t>
            </a:r>
            <a:endParaRPr lang="zh-CN" altLang="en-US" sz="3200" dirty="0">
              <a:gradFill>
                <a:gsLst>
                  <a:gs pos="0">
                    <a:schemeClr val="bg1">
                      <a:alpha val="10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atin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1829117" y="2693402"/>
            <a:ext cx="8029257" cy="64633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790" h="5790">
                <a:moveTo>
                  <a:pt x="2895" y="810"/>
                </a:moveTo>
                <a:cubicBezTo>
                  <a:pt x="1743" y="810"/>
                  <a:pt x="810" y="1743"/>
                  <a:pt x="810" y="2895"/>
                </a:cubicBezTo>
                <a:cubicBezTo>
                  <a:pt x="810" y="4047"/>
                  <a:pt x="1743" y="4980"/>
                  <a:pt x="2895" y="4980"/>
                </a:cubicBezTo>
                <a:cubicBezTo>
                  <a:pt x="4047" y="4980"/>
                  <a:pt x="4980" y="4047"/>
                  <a:pt x="4980" y="2895"/>
                </a:cubicBezTo>
                <a:cubicBezTo>
                  <a:pt x="4980" y="1743"/>
                  <a:pt x="4047" y="810"/>
                  <a:pt x="2895" y="810"/>
                </a:cubicBezTo>
                <a:close/>
                <a:moveTo>
                  <a:pt x="2895" y="0"/>
                </a:moveTo>
                <a:cubicBezTo>
                  <a:pt x="4494" y="0"/>
                  <a:pt x="5790" y="1296"/>
                  <a:pt x="5790" y="2895"/>
                </a:cubicBezTo>
                <a:cubicBezTo>
                  <a:pt x="5790" y="4494"/>
                  <a:pt x="4494" y="5790"/>
                  <a:pt x="2895" y="5790"/>
                </a:cubicBezTo>
                <a:cubicBezTo>
                  <a:pt x="1296" y="5790"/>
                  <a:pt x="0" y="4494"/>
                  <a:pt x="0" y="2895"/>
                </a:cubicBezTo>
                <a:cubicBezTo>
                  <a:pt x="0" y="1296"/>
                  <a:pt x="1296" y="0"/>
                  <a:pt x="2895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5" name="任意多边形: 形状 4"/>
          <p:cNvSpPr/>
          <p:nvPr/>
        </p:nvSpPr>
        <p:spPr>
          <a:xfrm>
            <a:off x="12479020" y="-887730"/>
            <a:ext cx="7745730" cy="77457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790" h="5790">
                <a:moveTo>
                  <a:pt x="2895" y="810"/>
                </a:moveTo>
                <a:cubicBezTo>
                  <a:pt x="1743" y="810"/>
                  <a:pt x="810" y="1743"/>
                  <a:pt x="810" y="2895"/>
                </a:cubicBezTo>
                <a:cubicBezTo>
                  <a:pt x="810" y="4047"/>
                  <a:pt x="1743" y="4980"/>
                  <a:pt x="2895" y="4980"/>
                </a:cubicBezTo>
                <a:cubicBezTo>
                  <a:pt x="4047" y="4980"/>
                  <a:pt x="4980" y="4047"/>
                  <a:pt x="4980" y="2895"/>
                </a:cubicBezTo>
                <a:cubicBezTo>
                  <a:pt x="4980" y="1743"/>
                  <a:pt x="4047" y="810"/>
                  <a:pt x="2895" y="810"/>
                </a:cubicBezTo>
                <a:close/>
                <a:moveTo>
                  <a:pt x="2895" y="0"/>
                </a:moveTo>
                <a:cubicBezTo>
                  <a:pt x="4494" y="0"/>
                  <a:pt x="5790" y="1296"/>
                  <a:pt x="5790" y="2895"/>
                </a:cubicBezTo>
                <a:cubicBezTo>
                  <a:pt x="5790" y="4494"/>
                  <a:pt x="4494" y="5790"/>
                  <a:pt x="2895" y="5790"/>
                </a:cubicBezTo>
                <a:cubicBezTo>
                  <a:pt x="1296" y="5790"/>
                  <a:pt x="0" y="4494"/>
                  <a:pt x="0" y="2895"/>
                </a:cubicBezTo>
                <a:cubicBezTo>
                  <a:pt x="0" y="1296"/>
                  <a:pt x="1296" y="0"/>
                  <a:pt x="2895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/>
              <a:t>93</a:t>
            </a:r>
            <a:endParaRPr lang="en-US" altLang="zh-CN"/>
          </a:p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83590" y="485775"/>
            <a:ext cx="3296920" cy="924560"/>
            <a:chOff x="1140" y="757"/>
            <a:chExt cx="5192" cy="1456"/>
          </a:xfrm>
        </p:grpSpPr>
        <p:sp>
          <p:nvSpPr>
            <p:cNvPr id="12" name="文本框 11"/>
            <p:cNvSpPr txBox="1"/>
            <p:nvPr/>
          </p:nvSpPr>
          <p:spPr>
            <a:xfrm>
              <a:off x="1140" y="757"/>
              <a:ext cx="51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>
                    <a:gradFill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微软雅黑" panose="020B0503020204020204" charset="-122"/>
                </a:rPr>
                <a:t>PART FOUR</a:t>
              </a:r>
              <a:endParaRPr lang="en-US" altLang="zh-CN" sz="3600" b="1" dirty="0">
                <a:ln>
                  <a:gradFill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40" y="1162"/>
              <a:ext cx="519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sym typeface="+mn-ea"/>
                </a:rPr>
                <a:t>建议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40" y="1827"/>
              <a:ext cx="519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cap="all" dirty="0">
                  <a:solidFill>
                    <a:schemeClr val="bg1">
                      <a:alpha val="50000"/>
                    </a:schemeClr>
                  </a:solidFill>
                  <a:ea typeface="微软雅黑 Light" panose="020B0502040204020203" pitchFamily="34" charset="-122"/>
                </a:rPr>
                <a:t>Introduction to code design</a:t>
              </a:r>
              <a:endParaRPr lang="en-US" altLang="zh-CN"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</a:endParaRPr>
            </a:p>
          </p:txBody>
        </p:sp>
      </p:grpSp>
      <p:sp>
        <p:nvSpPr>
          <p:cNvPr id="6" name="任意多边形: 形状 5"/>
          <p:cNvSpPr/>
          <p:nvPr/>
        </p:nvSpPr>
        <p:spPr>
          <a:xfrm>
            <a:off x="0" y="377355"/>
            <a:ext cx="582930" cy="119156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8" h="1876">
                <a:moveTo>
                  <a:pt x="0" y="0"/>
                </a:moveTo>
                <a:lnTo>
                  <a:pt x="4" y="0"/>
                </a:lnTo>
                <a:cubicBezTo>
                  <a:pt x="511" y="13"/>
                  <a:pt x="918" y="428"/>
                  <a:pt x="918" y="938"/>
                </a:cubicBezTo>
                <a:cubicBezTo>
                  <a:pt x="918" y="1449"/>
                  <a:pt x="511" y="1864"/>
                  <a:pt x="4" y="1876"/>
                </a:cubicBezTo>
                <a:lnTo>
                  <a:pt x="0" y="1876"/>
                </a:lnTo>
                <a:lnTo>
                  <a:pt x="0" y="1614"/>
                </a:lnTo>
                <a:lnTo>
                  <a:pt x="14" y="1613"/>
                </a:lnTo>
                <a:cubicBezTo>
                  <a:pt x="372" y="1595"/>
                  <a:pt x="655" y="1300"/>
                  <a:pt x="655" y="938"/>
                </a:cubicBezTo>
                <a:cubicBezTo>
                  <a:pt x="655" y="576"/>
                  <a:pt x="372" y="281"/>
                  <a:pt x="14" y="263"/>
                </a:cubicBezTo>
                <a:lnTo>
                  <a:pt x="0" y="2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054182" y="104212"/>
            <a:ext cx="1615853" cy="1477493"/>
            <a:chOff x="14064" y="8062"/>
            <a:chExt cx="1207" cy="1207"/>
          </a:xfrm>
        </p:grpSpPr>
        <p:sp>
          <p:nvSpPr>
            <p:cNvPr id="7" name="椭圆 6"/>
            <p:cNvSpPr/>
            <p:nvPr/>
          </p:nvSpPr>
          <p:spPr>
            <a:xfrm>
              <a:off x="14064" y="8062"/>
              <a:ext cx="1207" cy="1207"/>
            </a:xfrm>
            <a:prstGeom prst="ellipse">
              <a:avLst/>
            </a:prstGeom>
            <a:solidFill>
              <a:schemeClr val="accent1">
                <a:lumMod val="10000"/>
              </a:schemeClr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" name="图形 8" descr="343435383136353b333635393538353bc1b4bdd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4381" y="8374"/>
              <a:ext cx="573" cy="573"/>
            </a:xfrm>
            <a:prstGeom prst="rect">
              <a:avLst/>
            </a:prstGeom>
          </p:spPr>
        </p:pic>
      </p:grpSp>
      <p:sp>
        <p:nvSpPr>
          <p:cNvPr id="15" name="标题"/>
          <p:cNvSpPr txBox="1"/>
          <p:nvPr>
            <p:custDataLst>
              <p:tags r:id="rId3"/>
            </p:custDataLst>
          </p:nvPr>
        </p:nvSpPr>
        <p:spPr>
          <a:xfrm>
            <a:off x="783590" y="925195"/>
            <a:ext cx="7480300" cy="443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algn="just" fontAlgn="t"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一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.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多人协作和版本控制的时候可以使用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git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  <a:p>
            <a:pPr algn="just" fontAlgn="t"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二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.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注意编码规范，以及注释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  <a:p>
            <a:pPr algn="just" fontAlgn="t"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三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.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常见小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技术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  <a:p>
            <a:pPr indent="457200" algn="just" fontAlgn="t"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1.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多线程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  <a:p>
            <a:pPr indent="457200" algn="just" fontAlgn="t"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网络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编程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  <a:p>
            <a:pPr indent="457200" algn="just" fontAlgn="t"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3.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常见数据结构：链表，栈，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队列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  <a:p>
            <a:pPr indent="457200" algn="just" fontAlgn="t"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4.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常见算法：排序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ea"/>
              </a:rPr>
              <a:t>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思源黑体 CN Heavy" panose="020B0A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271270" y="1574800"/>
            <a:ext cx="965136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cap="all" dirty="0"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latin typeface="+mj-lt"/>
                <a:ea typeface="微软雅黑" panose="020B0503020204020204" charset="-122"/>
              </a:rPr>
              <a:t>WORD WAR</a:t>
            </a:r>
            <a:endParaRPr lang="en-US" altLang="zh-CN" sz="11500" b="1" cap="all" dirty="0">
              <a:gradFill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0"/>
              </a:gradFill>
              <a:uFillTx/>
              <a:latin typeface="+mj-lt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26846" y="4060915"/>
            <a:ext cx="9651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汇报人：李家柱</a:t>
            </a:r>
            <a:endParaRPr lang="en-US" altLang="zh-CN" sz="48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37579" y="3564300"/>
            <a:ext cx="8740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cap="all" dirty="0" err="1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ThANK</a:t>
            </a:r>
            <a:r>
              <a:rPr lang="en-US" cap="all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YOU FOR WATCHING.</a:t>
            </a:r>
            <a:endParaRPr lang="en-US" altLang="en-US" cap="all" dirty="0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0">
              <a:schemeClr val="tx2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4402455" y="871855"/>
            <a:ext cx="3386455" cy="977900"/>
            <a:chOff x="6933" y="1373"/>
            <a:chExt cx="5333" cy="1540"/>
          </a:xfrm>
        </p:grpSpPr>
        <p:sp>
          <p:nvSpPr>
            <p:cNvPr id="14" name="文本框 13"/>
            <p:cNvSpPr txBox="1"/>
            <p:nvPr/>
          </p:nvSpPr>
          <p:spPr>
            <a:xfrm>
              <a:off x="6933" y="1373"/>
              <a:ext cx="5333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cap="all" dirty="0">
                  <a:solidFill>
                    <a:schemeClr val="bg1">
                      <a:alpha val="10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en-US" altLang="zh-CN" sz="4000" b="1" cap="all" dirty="0">
                <a:solidFill>
                  <a:schemeClr val="bg1">
                    <a:alpha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444" y="1703"/>
              <a:ext cx="2311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dirty="0">
                  <a:gradFill>
                    <a:gsLst>
                      <a:gs pos="0">
                        <a:schemeClr val="bg1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ea typeface="+mn-lt"/>
                </a:rPr>
                <a:t>目录</a:t>
              </a:r>
              <a:endParaRPr lang="zh-CN" altLang="en-US" sz="4400" dirty="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ea typeface="+mn-lt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4197033" y="2443480"/>
            <a:ext cx="3796665" cy="460375"/>
            <a:chOff x="6613" y="3848"/>
            <a:chExt cx="5979" cy="725"/>
          </a:xfrm>
        </p:grpSpPr>
        <p:sp>
          <p:nvSpPr>
            <p:cNvPr id="27" name="文本框 26"/>
            <p:cNvSpPr txBox="1"/>
            <p:nvPr/>
          </p:nvSpPr>
          <p:spPr>
            <a:xfrm>
              <a:off x="6781" y="3848"/>
              <a:ext cx="564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作品介绍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6546" y="4127"/>
              <a:ext cx="300" cy="166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 flipH="1">
              <a:off x="12359" y="4127"/>
              <a:ext cx="300" cy="166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4197033" y="3093720"/>
            <a:ext cx="3796665" cy="460375"/>
            <a:chOff x="6613" y="3848"/>
            <a:chExt cx="5979" cy="725"/>
          </a:xfrm>
        </p:grpSpPr>
        <p:sp>
          <p:nvSpPr>
            <p:cNvPr id="34" name="文本框 33"/>
            <p:cNvSpPr txBox="1"/>
            <p:nvPr/>
          </p:nvSpPr>
          <p:spPr>
            <a:xfrm>
              <a:off x="6781" y="3848"/>
              <a:ext cx="564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代码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设计介绍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6546" y="4127"/>
              <a:ext cx="300" cy="166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16200000" flipH="1">
              <a:off x="12359" y="4127"/>
              <a:ext cx="300" cy="166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37" name="组合 36"/>
          <p:cNvGrpSpPr/>
          <p:nvPr userDrawn="1"/>
        </p:nvGrpSpPr>
        <p:grpSpPr>
          <a:xfrm>
            <a:off x="4197033" y="3743960"/>
            <a:ext cx="3796665" cy="460375"/>
            <a:chOff x="6613" y="3848"/>
            <a:chExt cx="5979" cy="725"/>
          </a:xfrm>
        </p:grpSpPr>
        <p:sp>
          <p:nvSpPr>
            <p:cNvPr id="38" name="文本框 37"/>
            <p:cNvSpPr txBox="1"/>
            <p:nvPr/>
          </p:nvSpPr>
          <p:spPr>
            <a:xfrm>
              <a:off x="6781" y="3848"/>
              <a:ext cx="564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一些个人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建议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6546" y="4127"/>
              <a:ext cx="300" cy="166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6200000" flipH="1">
              <a:off x="12359" y="4127"/>
              <a:ext cx="300" cy="166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7357" y="3114312"/>
            <a:ext cx="8757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cap="all" dirty="0">
                <a:solidFill>
                  <a:schemeClr val="bg1">
                    <a:alpha val="10000"/>
                  </a:schemeClr>
                </a:solidFill>
                <a:latin typeface="+mj-lt"/>
                <a:ea typeface="微软雅黑" panose="020B0503020204020204" charset="-122"/>
                <a:cs typeface="微软雅黑" panose="020B0503020204020204" charset="-122"/>
              </a:rPr>
              <a:t>Introduction of game </a:t>
            </a:r>
            <a:r>
              <a:rPr lang="en-US" altLang="zh-CN" sz="4000" b="1" cap="all" dirty="0" err="1">
                <a:solidFill>
                  <a:schemeClr val="bg1">
                    <a:alpha val="10000"/>
                  </a:schemeClr>
                </a:solidFill>
                <a:latin typeface="+mj-lt"/>
                <a:ea typeface="微软雅黑" panose="020B0503020204020204" charset="-122"/>
                <a:cs typeface="微软雅黑" panose="020B0503020204020204" charset="-122"/>
              </a:rPr>
              <a:t>manchnics</a:t>
            </a:r>
            <a:endParaRPr sz="4000" b="1" cap="all" dirty="0">
              <a:solidFill>
                <a:schemeClr val="bg1">
                  <a:alpha val="10000"/>
                </a:schemeClr>
              </a:solidFill>
              <a:uFillTx/>
              <a:latin typeface="+mj-lt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2665" y="2176145"/>
            <a:ext cx="5106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n-ea"/>
              </a:rPr>
              <a:t>作品介绍</a:t>
            </a:r>
            <a:endParaRPr lang="zh-CN" altLang="en-US" sz="4000" dirty="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0"/>
              </a:gra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2348866"/>
            <a:ext cx="5435600" cy="45161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8560" h="7112">
                <a:moveTo>
                  <a:pt x="2877" y="0"/>
                </a:moveTo>
                <a:cubicBezTo>
                  <a:pt x="6016" y="0"/>
                  <a:pt x="8560" y="2544"/>
                  <a:pt x="8560" y="5684"/>
                </a:cubicBezTo>
                <a:cubicBezTo>
                  <a:pt x="8560" y="6174"/>
                  <a:pt x="8498" y="6650"/>
                  <a:pt x="8381" y="7104"/>
                </a:cubicBezTo>
                <a:lnTo>
                  <a:pt x="8379" y="7112"/>
                </a:lnTo>
                <a:lnTo>
                  <a:pt x="6714" y="7112"/>
                </a:lnTo>
                <a:lnTo>
                  <a:pt x="6722" y="7091"/>
                </a:lnTo>
                <a:cubicBezTo>
                  <a:pt x="6882" y="6652"/>
                  <a:pt x="6970" y="6178"/>
                  <a:pt x="6970" y="5684"/>
                </a:cubicBezTo>
                <a:cubicBezTo>
                  <a:pt x="6970" y="3422"/>
                  <a:pt x="5138" y="1590"/>
                  <a:pt x="2877" y="1590"/>
                </a:cubicBezTo>
                <a:cubicBezTo>
                  <a:pt x="1763" y="1590"/>
                  <a:pt x="754" y="2034"/>
                  <a:pt x="17" y="2754"/>
                </a:cubicBezTo>
                <a:lnTo>
                  <a:pt x="0" y="2771"/>
                </a:lnTo>
                <a:lnTo>
                  <a:pt x="0" y="781"/>
                </a:lnTo>
                <a:lnTo>
                  <a:pt x="47" y="753"/>
                </a:lnTo>
                <a:cubicBezTo>
                  <a:pt x="880" y="274"/>
                  <a:pt x="1846" y="0"/>
                  <a:pt x="2877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7111365" y="635"/>
            <a:ext cx="5080635" cy="48933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8001" h="7706">
                <a:moveTo>
                  <a:pt x="1187" y="0"/>
                </a:moveTo>
                <a:lnTo>
                  <a:pt x="3388" y="0"/>
                </a:lnTo>
                <a:lnTo>
                  <a:pt x="3359" y="12"/>
                </a:lnTo>
                <a:cubicBezTo>
                  <a:pt x="2146" y="507"/>
                  <a:pt x="1291" y="1699"/>
                  <a:pt x="1291" y="3091"/>
                </a:cubicBezTo>
                <a:cubicBezTo>
                  <a:pt x="1291" y="4927"/>
                  <a:pt x="2779" y="6415"/>
                  <a:pt x="4616" y="6415"/>
                </a:cubicBezTo>
                <a:cubicBezTo>
                  <a:pt x="6452" y="6415"/>
                  <a:pt x="7940" y="4927"/>
                  <a:pt x="7940" y="3091"/>
                </a:cubicBezTo>
                <a:cubicBezTo>
                  <a:pt x="7940" y="1699"/>
                  <a:pt x="7085" y="507"/>
                  <a:pt x="5872" y="12"/>
                </a:cubicBezTo>
                <a:lnTo>
                  <a:pt x="5843" y="0"/>
                </a:lnTo>
                <a:lnTo>
                  <a:pt x="8001" y="0"/>
                </a:lnTo>
                <a:lnTo>
                  <a:pt x="8001" y="6228"/>
                </a:lnTo>
                <a:lnTo>
                  <a:pt x="7995" y="6235"/>
                </a:lnTo>
                <a:cubicBezTo>
                  <a:pt x="7152" y="7140"/>
                  <a:pt x="5950" y="7706"/>
                  <a:pt x="4616" y="7706"/>
                </a:cubicBezTo>
                <a:cubicBezTo>
                  <a:pt x="2066" y="7706"/>
                  <a:pt x="0" y="5640"/>
                  <a:pt x="0" y="3091"/>
                </a:cubicBezTo>
                <a:cubicBezTo>
                  <a:pt x="0" y="1915"/>
                  <a:pt x="439" y="843"/>
                  <a:pt x="1162" y="28"/>
                </a:cubicBezTo>
                <a:lnTo>
                  <a:pt x="1187" y="0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83590" y="485775"/>
            <a:ext cx="2828925" cy="924560"/>
            <a:chOff x="1140" y="757"/>
            <a:chExt cx="4455" cy="1456"/>
          </a:xfrm>
        </p:grpSpPr>
        <p:sp>
          <p:nvSpPr>
            <p:cNvPr id="3" name="文本框 2"/>
            <p:cNvSpPr txBox="1"/>
            <p:nvPr/>
          </p:nvSpPr>
          <p:spPr>
            <a:xfrm>
              <a:off x="1140" y="757"/>
              <a:ext cx="44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ln>
                    <a:gradFill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微软雅黑" panose="020B0503020204020204" charset="-122"/>
                </a:rPr>
                <a:t>PART TWO</a:t>
              </a:r>
              <a:endParaRPr lang="en-US" altLang="zh-CN" sz="3600" b="1">
                <a:ln>
                  <a:gradFill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40" y="1162"/>
              <a:ext cx="445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游戏机制介绍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40" y="1827"/>
              <a:ext cx="445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cap="all" dirty="0">
                  <a:solidFill>
                    <a:schemeClr val="bg1">
                      <a:alpha val="50000"/>
                    </a:schemeClr>
                  </a:solidFill>
                  <a:uFillTx/>
                  <a:ea typeface="微软雅黑 Light" panose="020B0502040204020203" pitchFamily="34" charset="-122"/>
                  <a:cs typeface="微软雅黑" panose="020B0503020204020204" charset="-122"/>
                  <a:sym typeface="+mn-ea"/>
                </a:rPr>
                <a:t>Introduction to game mechanic</a:t>
              </a:r>
              <a:endParaRPr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50" name="等腰三角形 49"/>
          <p:cNvSpPr/>
          <p:nvPr/>
        </p:nvSpPr>
        <p:spPr>
          <a:xfrm flipV="1">
            <a:off x="-699770" y="4362450"/>
            <a:ext cx="163195" cy="75565"/>
          </a:xfrm>
          <a:prstGeom prst="triangle">
            <a:avLst/>
          </a:pr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0" y="377355"/>
            <a:ext cx="582930" cy="119156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8" h="1876">
                <a:moveTo>
                  <a:pt x="0" y="0"/>
                </a:moveTo>
                <a:lnTo>
                  <a:pt x="4" y="0"/>
                </a:lnTo>
                <a:cubicBezTo>
                  <a:pt x="511" y="13"/>
                  <a:pt x="918" y="428"/>
                  <a:pt x="918" y="938"/>
                </a:cubicBezTo>
                <a:cubicBezTo>
                  <a:pt x="918" y="1449"/>
                  <a:pt x="511" y="1864"/>
                  <a:pt x="4" y="1876"/>
                </a:cubicBezTo>
                <a:lnTo>
                  <a:pt x="0" y="1876"/>
                </a:lnTo>
                <a:lnTo>
                  <a:pt x="0" y="1614"/>
                </a:lnTo>
                <a:lnTo>
                  <a:pt x="14" y="1613"/>
                </a:lnTo>
                <a:cubicBezTo>
                  <a:pt x="372" y="1595"/>
                  <a:pt x="655" y="1300"/>
                  <a:pt x="655" y="938"/>
                </a:cubicBezTo>
                <a:cubicBezTo>
                  <a:pt x="655" y="576"/>
                  <a:pt x="372" y="281"/>
                  <a:pt x="14" y="263"/>
                </a:cubicBezTo>
                <a:lnTo>
                  <a:pt x="0" y="2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>
            <a:off x="10019652" y="-33192"/>
            <a:ext cx="1680936" cy="1151482"/>
          </a:xfrm>
          <a:custGeom>
            <a:avLst/>
            <a:gdLst>
              <a:gd name="T0" fmla="*/ 6595 w 6827"/>
              <a:gd name="T1" fmla="*/ 1928 h 6162"/>
              <a:gd name="T2" fmla="*/ 6827 w 6827"/>
              <a:gd name="T3" fmla="*/ 1696 h 6162"/>
              <a:gd name="T4" fmla="*/ 6827 w 6827"/>
              <a:gd name="T5" fmla="*/ 1025 h 6162"/>
              <a:gd name="T6" fmla="*/ 6595 w 6827"/>
              <a:gd name="T7" fmla="*/ 794 h 6162"/>
              <a:gd name="T8" fmla="*/ 6221 w 6827"/>
              <a:gd name="T9" fmla="*/ 794 h 6162"/>
              <a:gd name="T10" fmla="*/ 6221 w 6827"/>
              <a:gd name="T11" fmla="*/ 232 h 6162"/>
              <a:gd name="T12" fmla="*/ 5990 w 6827"/>
              <a:gd name="T13" fmla="*/ 0 h 6162"/>
              <a:gd name="T14" fmla="*/ 4878 w 6827"/>
              <a:gd name="T15" fmla="*/ 0 h 6162"/>
              <a:gd name="T16" fmla="*/ 4646 w 6827"/>
              <a:gd name="T17" fmla="*/ 232 h 6162"/>
              <a:gd name="T18" fmla="*/ 4646 w 6827"/>
              <a:gd name="T19" fmla="*/ 794 h 6162"/>
              <a:gd name="T20" fmla="*/ 2211 w 6827"/>
              <a:gd name="T21" fmla="*/ 794 h 6162"/>
              <a:gd name="T22" fmla="*/ 2211 w 6827"/>
              <a:gd name="T23" fmla="*/ 232 h 6162"/>
              <a:gd name="T24" fmla="*/ 1980 w 6827"/>
              <a:gd name="T25" fmla="*/ 0 h 6162"/>
              <a:gd name="T26" fmla="*/ 868 w 6827"/>
              <a:gd name="T27" fmla="*/ 0 h 6162"/>
              <a:gd name="T28" fmla="*/ 636 w 6827"/>
              <a:gd name="T29" fmla="*/ 232 h 6162"/>
              <a:gd name="T30" fmla="*/ 636 w 6827"/>
              <a:gd name="T31" fmla="*/ 794 h 6162"/>
              <a:gd name="T32" fmla="*/ 231 w 6827"/>
              <a:gd name="T33" fmla="*/ 794 h 6162"/>
              <a:gd name="T34" fmla="*/ 0 w 6827"/>
              <a:gd name="T35" fmla="*/ 1025 h 6162"/>
              <a:gd name="T36" fmla="*/ 0 w 6827"/>
              <a:gd name="T37" fmla="*/ 1696 h 6162"/>
              <a:gd name="T38" fmla="*/ 231 w 6827"/>
              <a:gd name="T39" fmla="*/ 1928 h 6162"/>
              <a:gd name="T40" fmla="*/ 683 w 6827"/>
              <a:gd name="T41" fmla="*/ 1928 h 6162"/>
              <a:gd name="T42" fmla="*/ 683 w 6827"/>
              <a:gd name="T43" fmla="*/ 5056 h 6162"/>
              <a:gd name="T44" fmla="*/ 0 w 6827"/>
              <a:gd name="T45" fmla="*/ 5931 h 6162"/>
              <a:gd name="T46" fmla="*/ 231 w 6827"/>
              <a:gd name="T47" fmla="*/ 6162 h 6162"/>
              <a:gd name="T48" fmla="*/ 6595 w 6827"/>
              <a:gd name="T49" fmla="*/ 6162 h 6162"/>
              <a:gd name="T50" fmla="*/ 6827 w 6827"/>
              <a:gd name="T51" fmla="*/ 5931 h 6162"/>
              <a:gd name="T52" fmla="*/ 6144 w 6827"/>
              <a:gd name="T53" fmla="*/ 5056 h 6162"/>
              <a:gd name="T54" fmla="*/ 6144 w 6827"/>
              <a:gd name="T55" fmla="*/ 1928 h 6162"/>
              <a:gd name="T56" fmla="*/ 6595 w 6827"/>
              <a:gd name="T57" fmla="*/ 1928 h 6162"/>
              <a:gd name="T58" fmla="*/ 2339 w 6827"/>
              <a:gd name="T59" fmla="*/ 2599 h 6162"/>
              <a:gd name="T60" fmla="*/ 1389 w 6827"/>
              <a:gd name="T61" fmla="*/ 2599 h 6162"/>
              <a:gd name="T62" fmla="*/ 1158 w 6827"/>
              <a:gd name="T63" fmla="*/ 2367 h 6162"/>
              <a:gd name="T64" fmla="*/ 1389 w 6827"/>
              <a:gd name="T65" fmla="*/ 2136 h 6162"/>
              <a:gd name="T66" fmla="*/ 2339 w 6827"/>
              <a:gd name="T67" fmla="*/ 2136 h 6162"/>
              <a:gd name="T68" fmla="*/ 2571 w 6827"/>
              <a:gd name="T69" fmla="*/ 2367 h 6162"/>
              <a:gd name="T70" fmla="*/ 2339 w 6827"/>
              <a:gd name="T71" fmla="*/ 2599 h 6162"/>
              <a:gd name="T72" fmla="*/ 5456 w 6827"/>
              <a:gd name="T73" fmla="*/ 2599 h 6162"/>
              <a:gd name="T74" fmla="*/ 5212 w 6827"/>
              <a:gd name="T75" fmla="*/ 2599 h 6162"/>
              <a:gd name="T76" fmla="*/ 5212 w 6827"/>
              <a:gd name="T77" fmla="*/ 2842 h 6162"/>
              <a:gd name="T78" fmla="*/ 4981 w 6827"/>
              <a:gd name="T79" fmla="*/ 3074 h 6162"/>
              <a:gd name="T80" fmla="*/ 4749 w 6827"/>
              <a:gd name="T81" fmla="*/ 2842 h 6162"/>
              <a:gd name="T82" fmla="*/ 4749 w 6827"/>
              <a:gd name="T83" fmla="*/ 2599 h 6162"/>
              <a:gd name="T84" fmla="*/ 4506 w 6827"/>
              <a:gd name="T85" fmla="*/ 2599 h 6162"/>
              <a:gd name="T86" fmla="*/ 4274 w 6827"/>
              <a:gd name="T87" fmla="*/ 2367 h 6162"/>
              <a:gd name="T88" fmla="*/ 4506 w 6827"/>
              <a:gd name="T89" fmla="*/ 2136 h 6162"/>
              <a:gd name="T90" fmla="*/ 4749 w 6827"/>
              <a:gd name="T91" fmla="*/ 2136 h 6162"/>
              <a:gd name="T92" fmla="*/ 4749 w 6827"/>
              <a:gd name="T93" fmla="*/ 1892 h 6162"/>
              <a:gd name="T94" fmla="*/ 4981 w 6827"/>
              <a:gd name="T95" fmla="*/ 1661 h 6162"/>
              <a:gd name="T96" fmla="*/ 5212 w 6827"/>
              <a:gd name="T97" fmla="*/ 1892 h 6162"/>
              <a:gd name="T98" fmla="*/ 5212 w 6827"/>
              <a:gd name="T99" fmla="*/ 2136 h 6162"/>
              <a:gd name="T100" fmla="*/ 5456 w 6827"/>
              <a:gd name="T101" fmla="*/ 2136 h 6162"/>
              <a:gd name="T102" fmla="*/ 5687 w 6827"/>
              <a:gd name="T103" fmla="*/ 2367 h 6162"/>
              <a:gd name="T104" fmla="*/ 5456 w 6827"/>
              <a:gd name="T105" fmla="*/ 2599 h 6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27" h="6162">
                <a:moveTo>
                  <a:pt x="6595" y="1928"/>
                </a:moveTo>
                <a:cubicBezTo>
                  <a:pt x="6723" y="1928"/>
                  <a:pt x="6827" y="1824"/>
                  <a:pt x="6827" y="1696"/>
                </a:cubicBezTo>
                <a:lnTo>
                  <a:pt x="6827" y="1025"/>
                </a:lnTo>
                <a:cubicBezTo>
                  <a:pt x="6827" y="897"/>
                  <a:pt x="6723" y="794"/>
                  <a:pt x="6595" y="794"/>
                </a:cubicBezTo>
                <a:lnTo>
                  <a:pt x="6221" y="794"/>
                </a:lnTo>
                <a:lnTo>
                  <a:pt x="6221" y="232"/>
                </a:lnTo>
                <a:cubicBezTo>
                  <a:pt x="6221" y="104"/>
                  <a:pt x="6118" y="0"/>
                  <a:pt x="5990" y="0"/>
                </a:cubicBezTo>
                <a:lnTo>
                  <a:pt x="4878" y="0"/>
                </a:lnTo>
                <a:cubicBezTo>
                  <a:pt x="4750" y="0"/>
                  <a:pt x="4646" y="104"/>
                  <a:pt x="4646" y="232"/>
                </a:cubicBezTo>
                <a:lnTo>
                  <a:pt x="4646" y="794"/>
                </a:lnTo>
                <a:lnTo>
                  <a:pt x="2211" y="794"/>
                </a:lnTo>
                <a:lnTo>
                  <a:pt x="2211" y="232"/>
                </a:lnTo>
                <a:cubicBezTo>
                  <a:pt x="2211" y="104"/>
                  <a:pt x="2108" y="0"/>
                  <a:pt x="1980" y="0"/>
                </a:cubicBezTo>
                <a:lnTo>
                  <a:pt x="868" y="0"/>
                </a:lnTo>
                <a:cubicBezTo>
                  <a:pt x="740" y="0"/>
                  <a:pt x="636" y="104"/>
                  <a:pt x="636" y="232"/>
                </a:cubicBezTo>
                <a:lnTo>
                  <a:pt x="636" y="794"/>
                </a:lnTo>
                <a:lnTo>
                  <a:pt x="231" y="794"/>
                </a:lnTo>
                <a:cubicBezTo>
                  <a:pt x="104" y="794"/>
                  <a:pt x="0" y="897"/>
                  <a:pt x="0" y="1025"/>
                </a:cubicBezTo>
                <a:lnTo>
                  <a:pt x="0" y="1696"/>
                </a:lnTo>
                <a:cubicBezTo>
                  <a:pt x="0" y="1824"/>
                  <a:pt x="104" y="1928"/>
                  <a:pt x="231" y="1928"/>
                </a:cubicBezTo>
                <a:lnTo>
                  <a:pt x="683" y="1928"/>
                </a:lnTo>
                <a:lnTo>
                  <a:pt x="683" y="5056"/>
                </a:lnTo>
                <a:cubicBezTo>
                  <a:pt x="291" y="5154"/>
                  <a:pt x="0" y="5509"/>
                  <a:pt x="0" y="5931"/>
                </a:cubicBezTo>
                <a:cubicBezTo>
                  <a:pt x="0" y="6059"/>
                  <a:pt x="104" y="6162"/>
                  <a:pt x="231" y="6162"/>
                </a:cubicBezTo>
                <a:lnTo>
                  <a:pt x="6595" y="6162"/>
                </a:lnTo>
                <a:cubicBezTo>
                  <a:pt x="6723" y="6162"/>
                  <a:pt x="6827" y="6059"/>
                  <a:pt x="6827" y="5931"/>
                </a:cubicBezTo>
                <a:cubicBezTo>
                  <a:pt x="6827" y="5509"/>
                  <a:pt x="6536" y="5154"/>
                  <a:pt x="6144" y="5056"/>
                </a:cubicBezTo>
                <a:lnTo>
                  <a:pt x="6144" y="1928"/>
                </a:lnTo>
                <a:lnTo>
                  <a:pt x="6595" y="1928"/>
                </a:lnTo>
                <a:close/>
                <a:moveTo>
                  <a:pt x="2339" y="2599"/>
                </a:moveTo>
                <a:lnTo>
                  <a:pt x="1389" y="2599"/>
                </a:lnTo>
                <a:cubicBezTo>
                  <a:pt x="1261" y="2599"/>
                  <a:pt x="1158" y="2495"/>
                  <a:pt x="1158" y="2367"/>
                </a:cubicBezTo>
                <a:cubicBezTo>
                  <a:pt x="1158" y="2239"/>
                  <a:pt x="1261" y="2136"/>
                  <a:pt x="1389" y="2136"/>
                </a:cubicBezTo>
                <a:lnTo>
                  <a:pt x="2339" y="2136"/>
                </a:lnTo>
                <a:cubicBezTo>
                  <a:pt x="2467" y="2136"/>
                  <a:pt x="2571" y="2239"/>
                  <a:pt x="2571" y="2367"/>
                </a:cubicBezTo>
                <a:cubicBezTo>
                  <a:pt x="2571" y="2495"/>
                  <a:pt x="2467" y="2599"/>
                  <a:pt x="2339" y="2599"/>
                </a:cubicBezTo>
                <a:close/>
                <a:moveTo>
                  <a:pt x="5456" y="2599"/>
                </a:moveTo>
                <a:lnTo>
                  <a:pt x="5212" y="2599"/>
                </a:lnTo>
                <a:lnTo>
                  <a:pt x="5212" y="2842"/>
                </a:lnTo>
                <a:cubicBezTo>
                  <a:pt x="5212" y="2970"/>
                  <a:pt x="5108" y="3074"/>
                  <a:pt x="4981" y="3074"/>
                </a:cubicBezTo>
                <a:cubicBezTo>
                  <a:pt x="4853" y="3074"/>
                  <a:pt x="4749" y="2970"/>
                  <a:pt x="4749" y="2842"/>
                </a:cubicBezTo>
                <a:lnTo>
                  <a:pt x="4749" y="2599"/>
                </a:lnTo>
                <a:lnTo>
                  <a:pt x="4506" y="2599"/>
                </a:lnTo>
                <a:cubicBezTo>
                  <a:pt x="4378" y="2599"/>
                  <a:pt x="4274" y="2495"/>
                  <a:pt x="4274" y="2367"/>
                </a:cubicBezTo>
                <a:cubicBezTo>
                  <a:pt x="4274" y="2239"/>
                  <a:pt x="4378" y="2136"/>
                  <a:pt x="4506" y="2136"/>
                </a:cubicBezTo>
                <a:lnTo>
                  <a:pt x="4749" y="2136"/>
                </a:lnTo>
                <a:lnTo>
                  <a:pt x="4749" y="1892"/>
                </a:lnTo>
                <a:cubicBezTo>
                  <a:pt x="4749" y="1764"/>
                  <a:pt x="4853" y="1661"/>
                  <a:pt x="4981" y="1661"/>
                </a:cubicBezTo>
                <a:cubicBezTo>
                  <a:pt x="5108" y="1661"/>
                  <a:pt x="5212" y="1764"/>
                  <a:pt x="5212" y="1892"/>
                </a:cubicBezTo>
                <a:lnTo>
                  <a:pt x="5212" y="2136"/>
                </a:lnTo>
                <a:lnTo>
                  <a:pt x="5456" y="2136"/>
                </a:lnTo>
                <a:cubicBezTo>
                  <a:pt x="5584" y="2136"/>
                  <a:pt x="5687" y="2239"/>
                  <a:pt x="5687" y="2367"/>
                </a:cubicBezTo>
                <a:cubicBezTo>
                  <a:pt x="5687" y="2495"/>
                  <a:pt x="5584" y="2599"/>
                  <a:pt x="5456" y="25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本框 39"/>
          <p:cNvSpPr txBox="1"/>
          <p:nvPr/>
        </p:nvSpPr>
        <p:spPr>
          <a:xfrm>
            <a:off x="4735286" y="1343317"/>
            <a:ext cx="6447452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spc="3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游戏</a:t>
            </a:r>
            <a:r>
              <a:rPr lang="zh-CN" altLang="en-US" sz="24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模式</a:t>
            </a:r>
            <a:r>
              <a:rPr lang="zh-CN" altLang="en-US" sz="2400" b="1" spc="3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介绍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67316" y="1841274"/>
            <a:ext cx="825233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zh-CN" altLang="en-US" sz="28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闯关模式：该模式是游戏的主要模式，玩家需要消灭一定量的敌人并在第五关消灭</a:t>
            </a:r>
            <a:r>
              <a:rPr lang="en-US" altLang="zh-CN" sz="28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Boss</a:t>
            </a:r>
            <a:r>
              <a:rPr lang="zh-CN" altLang="en-US" sz="28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以获得最终胜利，消灭</a:t>
            </a:r>
            <a:r>
              <a:rPr lang="en-US" altLang="zh-CN" sz="28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Boss</a:t>
            </a:r>
            <a:r>
              <a:rPr lang="zh-CN" altLang="en-US" sz="28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后可解锁困难闯关模式。</a:t>
            </a:r>
            <a:endParaRPr lang="en-US" altLang="zh-CN" sz="2800" kern="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无尽模式：玩家需要在有限的生命值下消灭尽可能多的敌人，从而获取金钱和获得分数，向着更高的分数而战斗吧！</a:t>
            </a:r>
            <a:endParaRPr lang="zh-CN" altLang="en-US" sz="2800" kern="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8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对战模式：该模式是一种可以同时支持两名玩家在没有技能，武器一样的情况下进行对战的模式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8266430" y="996315"/>
            <a:ext cx="3925570" cy="58616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6182" h="9231">
                <a:moveTo>
                  <a:pt x="4616" y="0"/>
                </a:moveTo>
                <a:cubicBezTo>
                  <a:pt x="5153" y="0"/>
                  <a:pt x="5669" y="92"/>
                  <a:pt x="6149" y="261"/>
                </a:cubicBezTo>
                <a:lnTo>
                  <a:pt x="6182" y="273"/>
                </a:lnTo>
                <a:lnTo>
                  <a:pt x="6182" y="1683"/>
                </a:lnTo>
                <a:lnTo>
                  <a:pt x="6165" y="1673"/>
                </a:lnTo>
                <a:cubicBezTo>
                  <a:pt x="5702" y="1429"/>
                  <a:pt x="5175" y="1291"/>
                  <a:pt x="4616" y="1291"/>
                </a:cubicBezTo>
                <a:cubicBezTo>
                  <a:pt x="2779" y="1291"/>
                  <a:pt x="1291" y="2779"/>
                  <a:pt x="1291" y="4616"/>
                </a:cubicBezTo>
                <a:cubicBezTo>
                  <a:pt x="1291" y="6452"/>
                  <a:pt x="2779" y="7940"/>
                  <a:pt x="4616" y="7940"/>
                </a:cubicBezTo>
                <a:cubicBezTo>
                  <a:pt x="5175" y="7940"/>
                  <a:pt x="5702" y="7802"/>
                  <a:pt x="6165" y="7558"/>
                </a:cubicBezTo>
                <a:lnTo>
                  <a:pt x="6182" y="7548"/>
                </a:lnTo>
                <a:lnTo>
                  <a:pt x="6182" y="8958"/>
                </a:lnTo>
                <a:lnTo>
                  <a:pt x="6149" y="8970"/>
                </a:lnTo>
                <a:cubicBezTo>
                  <a:pt x="5669" y="9139"/>
                  <a:pt x="5153" y="9231"/>
                  <a:pt x="4616" y="9231"/>
                </a:cubicBezTo>
                <a:cubicBezTo>
                  <a:pt x="2066" y="9231"/>
                  <a:pt x="0" y="7165"/>
                  <a:pt x="0" y="4616"/>
                </a:cubicBezTo>
                <a:cubicBezTo>
                  <a:pt x="0" y="2066"/>
                  <a:pt x="2066" y="0"/>
                  <a:pt x="4616" y="0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90044" y="251927"/>
            <a:ext cx="4439285" cy="924560"/>
            <a:chOff x="1140" y="757"/>
            <a:chExt cx="6991" cy="1456"/>
          </a:xfrm>
        </p:grpSpPr>
        <p:sp>
          <p:nvSpPr>
            <p:cNvPr id="12" name="文本框 11"/>
            <p:cNvSpPr txBox="1"/>
            <p:nvPr/>
          </p:nvSpPr>
          <p:spPr>
            <a:xfrm>
              <a:off x="1140" y="757"/>
              <a:ext cx="519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>
                    <a:gradFill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微软雅黑" panose="020B0503020204020204" charset="-122"/>
                </a:rPr>
                <a:t>PART THREE</a:t>
              </a:r>
              <a:endParaRPr lang="en-US" altLang="zh-CN" sz="3600" b="1" dirty="0">
                <a:ln>
                  <a:gradFill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40" y="1162"/>
              <a:ext cx="699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0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sym typeface="+mn-ea"/>
                </a:rPr>
                <a:t>游戏细节介绍</a:t>
              </a: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40" y="1827"/>
              <a:ext cx="699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cap="all" dirty="0">
                  <a:solidFill>
                    <a:schemeClr val="bg1">
                      <a:alpha val="50000"/>
                    </a:schemeClr>
                  </a:solidFill>
                  <a:ea typeface="微软雅黑 Light" panose="020B0502040204020203" pitchFamily="34" charset="-122"/>
                </a:rPr>
                <a:t>Introduction to game details</a:t>
              </a:r>
              <a:endParaRPr lang="en-US" altLang="zh-CN"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-81177" y="1329134"/>
            <a:ext cx="3799161" cy="256965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04917" y="262110"/>
            <a:ext cx="4674637" cy="455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一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</a:rPr>
              <a:t>以纯文字的形式展现地图形成字符画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0" y="377355"/>
            <a:ext cx="582930" cy="119156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8" h="1876">
                <a:moveTo>
                  <a:pt x="0" y="0"/>
                </a:moveTo>
                <a:lnTo>
                  <a:pt x="4" y="0"/>
                </a:lnTo>
                <a:cubicBezTo>
                  <a:pt x="511" y="13"/>
                  <a:pt x="918" y="428"/>
                  <a:pt x="918" y="938"/>
                </a:cubicBezTo>
                <a:cubicBezTo>
                  <a:pt x="918" y="1449"/>
                  <a:pt x="511" y="1864"/>
                  <a:pt x="4" y="1876"/>
                </a:cubicBezTo>
                <a:lnTo>
                  <a:pt x="0" y="1876"/>
                </a:lnTo>
                <a:lnTo>
                  <a:pt x="0" y="1614"/>
                </a:lnTo>
                <a:lnTo>
                  <a:pt x="14" y="1613"/>
                </a:lnTo>
                <a:cubicBezTo>
                  <a:pt x="372" y="1595"/>
                  <a:pt x="655" y="1300"/>
                  <a:pt x="655" y="938"/>
                </a:cubicBezTo>
                <a:cubicBezTo>
                  <a:pt x="655" y="576"/>
                  <a:pt x="372" y="281"/>
                  <a:pt x="14" y="263"/>
                </a:cubicBezTo>
                <a:lnTo>
                  <a:pt x="0" y="2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  <a:srcRect t="9574" b="6639"/>
          <a:stretch>
            <a:fillRect/>
          </a:stretch>
        </p:blipFill>
        <p:spPr>
          <a:xfrm>
            <a:off x="9469999" y="108382"/>
            <a:ext cx="2601222" cy="130195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 flipV="1">
            <a:off x="5341164" y="1426139"/>
            <a:ext cx="4586099" cy="243656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57691"/>
            <a:ext cx="3984172" cy="248696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16180" y="95035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Boss</a:t>
            </a:r>
            <a:r>
              <a:rPr lang="zh-CN" altLang="en-US" dirty="0">
                <a:solidFill>
                  <a:schemeClr val="bg1"/>
                </a:solidFill>
              </a:rPr>
              <a:t>战地图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640" y="1476218"/>
            <a:ext cx="4736351" cy="246537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996658" y="91742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村庄地图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8384" y="3899561"/>
            <a:ext cx="3865428" cy="290682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4" y="4073214"/>
            <a:ext cx="3876989" cy="253285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70" y="4060350"/>
            <a:ext cx="4701121" cy="254396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986660" y="4083688"/>
            <a:ext cx="553998" cy="23451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第一关地图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271931" y="4060350"/>
            <a:ext cx="553998" cy="23684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多人模式地图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83590" y="269875"/>
            <a:ext cx="3461385" cy="1130935"/>
            <a:chOff x="1140" y="417"/>
            <a:chExt cx="5451" cy="1781"/>
          </a:xfrm>
        </p:grpSpPr>
        <p:sp>
          <p:nvSpPr>
            <p:cNvPr id="4" name="文本框 3"/>
            <p:cNvSpPr txBox="1"/>
            <p:nvPr/>
          </p:nvSpPr>
          <p:spPr>
            <a:xfrm>
              <a:off x="1140" y="417"/>
              <a:ext cx="5451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>
                    <a:gradFill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微软雅黑" panose="020B0503020204020204" charset="-122"/>
                </a:rPr>
                <a:t>PART THREE</a:t>
              </a:r>
              <a:endParaRPr lang="en-US" altLang="zh-CN" sz="3600" b="1" dirty="0">
                <a:ln>
                  <a:gradFill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40" y="1162"/>
              <a:ext cx="445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游戏细节介绍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40" y="1812"/>
              <a:ext cx="445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cap="all" dirty="0">
                  <a:solidFill>
                    <a:schemeClr val="bg1">
                      <a:alpha val="50000"/>
                    </a:schemeClr>
                  </a:solidFill>
                  <a:uFillTx/>
                  <a:ea typeface="微软雅黑 Light" panose="020B0502040204020203" pitchFamily="34" charset="-122"/>
                </a:rPr>
                <a:t>Introduction to game details</a:t>
              </a:r>
              <a:endParaRPr lang="en-US" altLang="zh-CN"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2287270" y="2701925"/>
            <a:ext cx="0" cy="189293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616710" y="3864610"/>
            <a:ext cx="0" cy="189293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629650" y="4594860"/>
            <a:ext cx="0" cy="189293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307955" y="2840990"/>
            <a:ext cx="0" cy="189293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009650" y="2232660"/>
            <a:ext cx="0" cy="124333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1546205" y="3864610"/>
            <a:ext cx="0" cy="189293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474210" y="5989320"/>
            <a:ext cx="0" cy="189293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/>
          <p:cNvSpPr/>
          <p:nvPr/>
        </p:nvSpPr>
        <p:spPr>
          <a:xfrm>
            <a:off x="0" y="377355"/>
            <a:ext cx="582930" cy="119156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8" h="1876">
                <a:moveTo>
                  <a:pt x="0" y="0"/>
                </a:moveTo>
                <a:lnTo>
                  <a:pt x="4" y="0"/>
                </a:lnTo>
                <a:cubicBezTo>
                  <a:pt x="511" y="13"/>
                  <a:pt x="918" y="428"/>
                  <a:pt x="918" y="938"/>
                </a:cubicBezTo>
                <a:cubicBezTo>
                  <a:pt x="918" y="1449"/>
                  <a:pt x="511" y="1864"/>
                  <a:pt x="4" y="1876"/>
                </a:cubicBezTo>
                <a:lnTo>
                  <a:pt x="0" y="1876"/>
                </a:lnTo>
                <a:lnTo>
                  <a:pt x="0" y="1614"/>
                </a:lnTo>
                <a:lnTo>
                  <a:pt x="14" y="1613"/>
                </a:lnTo>
                <a:cubicBezTo>
                  <a:pt x="372" y="1595"/>
                  <a:pt x="655" y="1300"/>
                  <a:pt x="655" y="938"/>
                </a:cubicBezTo>
                <a:cubicBezTo>
                  <a:pt x="655" y="576"/>
                  <a:pt x="372" y="281"/>
                  <a:pt x="14" y="263"/>
                </a:cubicBezTo>
                <a:lnTo>
                  <a:pt x="0" y="2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88160" y="1276958"/>
            <a:ext cx="7403840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丰富的动画效果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动画设计">
            <a:hlinkClick r:id="" action="ppaction://media"/>
          </p:cNvPr>
          <p:cNvPicPr>
            <a:picLocks noGrp="1" noChangeAspect="1"/>
          </p:cNvPicPr>
          <p:nvPr>
            <p:ph type="media" sz="quarter" idx="10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87955" y="1806394"/>
            <a:ext cx="7603627" cy="4308656"/>
          </a:xfrm>
        </p:spPr>
      </p:pic>
      <p:sp>
        <p:nvSpPr>
          <p:cNvPr id="10" name="矩形 9"/>
          <p:cNvSpPr/>
          <p:nvPr/>
        </p:nvSpPr>
        <p:spPr>
          <a:xfrm>
            <a:off x="10058400" y="377355"/>
            <a:ext cx="1679510" cy="646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2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3813175" y="811716"/>
            <a:ext cx="5266690" cy="41915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790" h="5790">
                <a:moveTo>
                  <a:pt x="2895" y="810"/>
                </a:moveTo>
                <a:cubicBezTo>
                  <a:pt x="1743" y="810"/>
                  <a:pt x="810" y="1743"/>
                  <a:pt x="810" y="2895"/>
                </a:cubicBezTo>
                <a:cubicBezTo>
                  <a:pt x="810" y="4047"/>
                  <a:pt x="1743" y="4980"/>
                  <a:pt x="2895" y="4980"/>
                </a:cubicBezTo>
                <a:cubicBezTo>
                  <a:pt x="4047" y="4980"/>
                  <a:pt x="4980" y="4047"/>
                  <a:pt x="4980" y="2895"/>
                </a:cubicBezTo>
                <a:cubicBezTo>
                  <a:pt x="4980" y="1743"/>
                  <a:pt x="4047" y="810"/>
                  <a:pt x="2895" y="810"/>
                </a:cubicBezTo>
                <a:close/>
                <a:moveTo>
                  <a:pt x="2895" y="0"/>
                </a:moveTo>
                <a:cubicBezTo>
                  <a:pt x="4494" y="0"/>
                  <a:pt x="5790" y="1296"/>
                  <a:pt x="5790" y="2895"/>
                </a:cubicBezTo>
                <a:cubicBezTo>
                  <a:pt x="5790" y="4494"/>
                  <a:pt x="4494" y="5790"/>
                  <a:pt x="2895" y="5790"/>
                </a:cubicBezTo>
                <a:cubicBezTo>
                  <a:pt x="1296" y="5790"/>
                  <a:pt x="0" y="4494"/>
                  <a:pt x="0" y="2895"/>
                </a:cubicBezTo>
                <a:cubicBezTo>
                  <a:pt x="0" y="1296"/>
                  <a:pt x="1296" y="0"/>
                  <a:pt x="2895" y="0"/>
                </a:cubicBezTo>
                <a:close/>
              </a:path>
            </a:pathLst>
          </a:custGeom>
          <a:solidFill>
            <a:schemeClr val="bg1">
              <a:lumMod val="6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   四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金钱系统与等级系统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3590" y="485775"/>
            <a:ext cx="3279775" cy="924560"/>
            <a:chOff x="1140" y="757"/>
            <a:chExt cx="5165" cy="1456"/>
          </a:xfrm>
        </p:grpSpPr>
        <p:sp>
          <p:nvSpPr>
            <p:cNvPr id="3" name="文本框 2"/>
            <p:cNvSpPr txBox="1"/>
            <p:nvPr/>
          </p:nvSpPr>
          <p:spPr>
            <a:xfrm>
              <a:off x="1140" y="757"/>
              <a:ext cx="5165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>
                    <a:gradFill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微软雅黑" panose="020B0503020204020204" charset="-122"/>
                </a:rPr>
                <a:t>PART THREE</a:t>
              </a:r>
              <a:endParaRPr lang="en-US" altLang="zh-CN" sz="3600" b="1" dirty="0">
                <a:ln>
                  <a:gradFill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40" y="1162"/>
              <a:ext cx="445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游戏细节介绍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40" y="1827"/>
              <a:ext cx="445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cap="all" dirty="0">
                  <a:solidFill>
                    <a:schemeClr val="bg1">
                      <a:alpha val="50000"/>
                    </a:schemeClr>
                  </a:solidFill>
                  <a:uFillTx/>
                  <a:ea typeface="微软雅黑 Light" panose="020B0502040204020203" pitchFamily="34" charset="-122"/>
                </a:rPr>
                <a:t>Introduction to game details</a:t>
              </a:r>
              <a:endParaRPr lang="en-US" altLang="zh-CN"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05452" y="1363345"/>
            <a:ext cx="3730984" cy="3434171"/>
            <a:chOff x="2658" y="2887"/>
            <a:chExt cx="4316" cy="4316"/>
          </a:xfrm>
        </p:grpSpPr>
        <p:sp>
          <p:nvSpPr>
            <p:cNvPr id="7" name="椭圆 6"/>
            <p:cNvSpPr/>
            <p:nvPr/>
          </p:nvSpPr>
          <p:spPr>
            <a:xfrm>
              <a:off x="2658" y="2887"/>
              <a:ext cx="4316" cy="4316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 w="1905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787400" dist="635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3667" y="3308"/>
              <a:ext cx="2322" cy="65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等级系统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270" y="3991"/>
              <a:ext cx="15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37" y="3659"/>
              <a:ext cx="15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b="1" dirty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04" y="5413"/>
              <a:ext cx="15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b="1" dirty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37" y="5906"/>
              <a:ext cx="15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b="1" dirty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468197" y="1361285"/>
            <a:ext cx="3934012" cy="3434171"/>
            <a:chOff x="11941" y="2887"/>
            <a:chExt cx="4316" cy="4316"/>
          </a:xfrm>
        </p:grpSpPr>
        <p:sp>
          <p:nvSpPr>
            <p:cNvPr id="9" name="椭圆 8"/>
            <p:cNvSpPr/>
            <p:nvPr/>
          </p:nvSpPr>
          <p:spPr>
            <a:xfrm>
              <a:off x="11941" y="2887"/>
              <a:ext cx="4316" cy="4316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 w="1905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787400" dist="635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2923" y="3281"/>
              <a:ext cx="2456" cy="6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金钱系统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650" y="3407"/>
              <a:ext cx="1533" cy="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b="1" dirty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616" y="3890"/>
              <a:ext cx="1533" cy="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400" b="1" dirty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217" y="5413"/>
              <a:ext cx="1932" cy="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b="1" dirty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831" y="5610"/>
              <a:ext cx="1866" cy="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b="1" dirty="0">
                <a:solidFill>
                  <a:schemeClr val="bg1">
                    <a:alpha val="3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43" y="6131"/>
              <a:ext cx="2700" cy="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400" b="1" dirty="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ea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91135" y="2682875"/>
            <a:ext cx="1310005" cy="834390"/>
            <a:chOff x="321" y="4001"/>
            <a:chExt cx="2611" cy="1663"/>
          </a:xfrm>
        </p:grpSpPr>
        <p:sp>
          <p:nvSpPr>
            <p:cNvPr id="37" name="椭圆 36"/>
            <p:cNvSpPr/>
            <p:nvPr/>
          </p:nvSpPr>
          <p:spPr>
            <a:xfrm>
              <a:off x="2434" y="4001"/>
              <a:ext cx="498" cy="49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702" y="4518"/>
              <a:ext cx="498" cy="49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157" y="5166"/>
              <a:ext cx="498" cy="498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233" y="5011"/>
              <a:ext cx="332" cy="332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86" y="4773"/>
              <a:ext cx="265" cy="26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21" y="5078"/>
              <a:ext cx="265" cy="26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10692130" y="2682875"/>
            <a:ext cx="1310005" cy="834390"/>
            <a:chOff x="321" y="4001"/>
            <a:chExt cx="2611" cy="1663"/>
          </a:xfrm>
        </p:grpSpPr>
        <p:sp>
          <p:nvSpPr>
            <p:cNvPr id="47" name="椭圆 46"/>
            <p:cNvSpPr/>
            <p:nvPr/>
          </p:nvSpPr>
          <p:spPr>
            <a:xfrm>
              <a:off x="2434" y="4001"/>
              <a:ext cx="498" cy="49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702" y="4518"/>
              <a:ext cx="498" cy="49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157" y="5166"/>
              <a:ext cx="498" cy="498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233" y="5011"/>
              <a:ext cx="332" cy="332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86" y="4773"/>
              <a:ext cx="265" cy="26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21" y="5078"/>
              <a:ext cx="265" cy="26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: 形状 14"/>
          <p:cNvSpPr/>
          <p:nvPr/>
        </p:nvSpPr>
        <p:spPr>
          <a:xfrm>
            <a:off x="0" y="377355"/>
            <a:ext cx="582930" cy="119156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8" h="1876">
                <a:moveTo>
                  <a:pt x="0" y="0"/>
                </a:moveTo>
                <a:lnTo>
                  <a:pt x="4" y="0"/>
                </a:lnTo>
                <a:cubicBezTo>
                  <a:pt x="511" y="13"/>
                  <a:pt x="918" y="428"/>
                  <a:pt x="918" y="938"/>
                </a:cubicBezTo>
                <a:cubicBezTo>
                  <a:pt x="918" y="1449"/>
                  <a:pt x="511" y="1864"/>
                  <a:pt x="4" y="1876"/>
                </a:cubicBezTo>
                <a:lnTo>
                  <a:pt x="0" y="1876"/>
                </a:lnTo>
                <a:lnTo>
                  <a:pt x="0" y="1614"/>
                </a:lnTo>
                <a:lnTo>
                  <a:pt x="14" y="1613"/>
                </a:lnTo>
                <a:cubicBezTo>
                  <a:pt x="372" y="1595"/>
                  <a:pt x="655" y="1300"/>
                  <a:pt x="655" y="938"/>
                </a:cubicBezTo>
                <a:cubicBezTo>
                  <a:pt x="655" y="576"/>
                  <a:pt x="372" y="281"/>
                  <a:pt x="14" y="263"/>
                </a:cubicBezTo>
                <a:lnTo>
                  <a:pt x="0" y="2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46957" y="2411279"/>
            <a:ext cx="24249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zh-CN" altLang="en-US" sz="18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等级系统：玩家可以通过闯关模式和无尽模式来赚取经验提升等级。等级的提升可以增强玩家的血量，伤害等属性</a:t>
            </a:r>
            <a:endParaRPr lang="zh-CN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986" y="2432248"/>
            <a:ext cx="34757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zh-CN" altLang="en-US" sz="18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金钱系统：玩家可以通过闯关模式和无尽模式来赚取金钱。使用金钱在商店里购买特殊武器和技能</a:t>
            </a:r>
            <a:endParaRPr lang="zh-CN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" y="5232395"/>
            <a:ext cx="11949195" cy="1364098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613943" y="4749342"/>
            <a:ext cx="26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等级和金钱展示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200725" y="485775"/>
            <a:ext cx="1535496" cy="4162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0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83615" y="676920"/>
            <a:ext cx="3296285" cy="667385"/>
            <a:chOff x="1140" y="1162"/>
            <a:chExt cx="5191" cy="1051"/>
          </a:xfrm>
        </p:grpSpPr>
        <p:sp>
          <p:nvSpPr>
            <p:cNvPr id="13" name="文本框 12"/>
            <p:cNvSpPr txBox="1"/>
            <p:nvPr/>
          </p:nvSpPr>
          <p:spPr>
            <a:xfrm>
              <a:off x="1140" y="1162"/>
              <a:ext cx="519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00000"/>
                </a:lnSpc>
              </a:pPr>
              <a:endParaRPr lang="zh-CN" altLang="en-US" sz="2400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40" y="1827"/>
              <a:ext cx="519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</a:endParaRPr>
            </a:p>
          </p:txBody>
        </p:sp>
      </p:grpSp>
      <p:sp>
        <p:nvSpPr>
          <p:cNvPr id="3" name="任意多边形: 形状 2"/>
          <p:cNvSpPr/>
          <p:nvPr/>
        </p:nvSpPr>
        <p:spPr>
          <a:xfrm>
            <a:off x="0" y="377355"/>
            <a:ext cx="582930" cy="119156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18" h="1876">
                <a:moveTo>
                  <a:pt x="0" y="0"/>
                </a:moveTo>
                <a:lnTo>
                  <a:pt x="4" y="0"/>
                </a:lnTo>
                <a:cubicBezTo>
                  <a:pt x="511" y="13"/>
                  <a:pt x="918" y="428"/>
                  <a:pt x="918" y="938"/>
                </a:cubicBezTo>
                <a:cubicBezTo>
                  <a:pt x="918" y="1449"/>
                  <a:pt x="511" y="1864"/>
                  <a:pt x="4" y="1876"/>
                </a:cubicBezTo>
                <a:lnTo>
                  <a:pt x="0" y="1876"/>
                </a:lnTo>
                <a:lnTo>
                  <a:pt x="0" y="1614"/>
                </a:lnTo>
                <a:lnTo>
                  <a:pt x="14" y="1613"/>
                </a:lnTo>
                <a:cubicBezTo>
                  <a:pt x="372" y="1595"/>
                  <a:pt x="655" y="1300"/>
                  <a:pt x="655" y="938"/>
                </a:cubicBezTo>
                <a:cubicBezTo>
                  <a:pt x="655" y="576"/>
                  <a:pt x="372" y="281"/>
                  <a:pt x="14" y="263"/>
                </a:cubicBezTo>
                <a:lnTo>
                  <a:pt x="0" y="2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7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&amp;pky330_sjzg_VCG41N1271942716&amp;2&amp;src_toppic_inpsrchzd1&amp;"/>
          <p:cNvPicPr>
            <a:picLocks noChangeAspect="1"/>
          </p:cNvPicPr>
          <p:nvPr/>
        </p:nvPicPr>
        <p:blipFill>
          <a:blip r:embed="rId1">
            <a:lum bright="12000" contrast="30000"/>
          </a:blip>
          <a:stretch>
            <a:fillRect/>
          </a:stretch>
        </p:blipFill>
        <p:spPr>
          <a:xfrm>
            <a:off x="9033447" y="53361"/>
            <a:ext cx="3158553" cy="165732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75315" y="510858"/>
            <a:ext cx="3279775" cy="924560"/>
            <a:chOff x="1140" y="757"/>
            <a:chExt cx="5165" cy="1456"/>
          </a:xfrm>
        </p:grpSpPr>
        <p:sp>
          <p:nvSpPr>
            <p:cNvPr id="10" name="文本框 9"/>
            <p:cNvSpPr txBox="1"/>
            <p:nvPr/>
          </p:nvSpPr>
          <p:spPr>
            <a:xfrm>
              <a:off x="1140" y="757"/>
              <a:ext cx="5165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n>
                    <a:gradFill>
                      <a:gsLst>
                        <a:gs pos="0">
                          <a:schemeClr val="bg1">
                            <a:alpha val="50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微软雅黑" panose="020B0503020204020204" charset="-122"/>
                </a:rPr>
                <a:t>PART THREE</a:t>
              </a:r>
              <a:endParaRPr lang="en-US" altLang="zh-CN" sz="3600" b="1" dirty="0">
                <a:ln>
                  <a:gradFill>
                    <a:gsLst>
                      <a:gs pos="0">
                        <a:schemeClr val="bg1">
                          <a:alpha val="5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40" y="1162"/>
              <a:ext cx="445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游戏细节介绍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40" y="1827"/>
              <a:ext cx="445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cap="all" dirty="0">
                  <a:solidFill>
                    <a:schemeClr val="bg1">
                      <a:alpha val="50000"/>
                    </a:schemeClr>
                  </a:solidFill>
                  <a:uFillTx/>
                  <a:ea typeface="微软雅黑 Light" panose="020B0502040204020203" pitchFamily="34" charset="-122"/>
                </a:rPr>
                <a:t>Introduction to game details</a:t>
              </a:r>
              <a:endParaRPr lang="en-US" altLang="zh-CN" sz="1000" cap="all" dirty="0">
                <a:solidFill>
                  <a:schemeClr val="bg1">
                    <a:alpha val="50000"/>
                  </a:schemeClr>
                </a:solidFill>
                <a:uFillTx/>
                <a:ea typeface="微软雅黑 Light" panose="020B0502040204020203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701920" y="1359344"/>
            <a:ext cx="6097554" cy="41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四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</a:rPr>
              <a:t>地图元素与道具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矩形: 剪去左右顶角 9"/>
          <p:cNvSpPr/>
          <p:nvPr/>
        </p:nvSpPr>
        <p:spPr>
          <a:xfrm>
            <a:off x="59213" y="1894657"/>
            <a:ext cx="4111571" cy="889683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8100000" scaled="1"/>
            <a:tileRect/>
          </a:gradFill>
          <a:ln w="19050">
            <a:noFill/>
          </a:ln>
          <a:effectLst>
            <a:outerShdw blurRad="292100" dist="88900" dir="5400000" sx="98000" sy="98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地图元素与道具设定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4" name="矩形: 剪去左右顶角 9"/>
          <p:cNvSpPr/>
          <p:nvPr/>
        </p:nvSpPr>
        <p:spPr>
          <a:xfrm rot="10800000" flipV="1">
            <a:off x="58885" y="2549101"/>
            <a:ext cx="4221015" cy="44030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4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+mj-lt"/>
              <a:buAutoNum type="arabicPeriod"/>
            </a:pP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刺和火</a:t>
            </a:r>
            <a:r>
              <a:rPr lang="zh-CN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：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玩家在刺和火上每停留一秒就减少一滴血量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宋体" panose="02010600030101010101" pitchFamily="2" charset="-122"/>
              </a:rPr>
              <a:t>箱</a:t>
            </a:r>
            <a:r>
              <a:rPr lang="zh-CN" altLang="zh-CN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宋体" panose="02010600030101010101" pitchFamily="2" charset="-122"/>
              </a:rPr>
              <a:t>：</a:t>
            </a: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宋体" panose="02010600030101010101" pitchFamily="2" charset="-122"/>
              </a:rPr>
              <a:t>阻隔玩家的移动和子弹，但玩家可以通过子弹打破箱的阻拦</a:t>
            </a:r>
            <a:endParaRPr lang="zh-CN" altLang="zh-CN" sz="1600" kern="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宋体" panose="02010600030101010101" pitchFamily="2" charset="-122"/>
              </a:rPr>
              <a:t>墙</a:t>
            </a:r>
            <a:r>
              <a:rPr lang="zh-CN" altLang="zh-CN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宋体" panose="02010600030101010101" pitchFamily="2" charset="-122"/>
              </a:rPr>
              <a:t>：</a:t>
            </a: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宋体" panose="02010600030101010101" pitchFamily="2" charset="-122"/>
              </a:rPr>
              <a:t>阻隔玩家的移动和子弹，同时也阻隔敌人的移动和子弹，而且不能被打破</a:t>
            </a:r>
            <a:endParaRPr lang="en-US" altLang="zh-CN" sz="2000" kern="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宋体" panose="02010600030101010101" pitchFamily="2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石：作用与墙相同</a:t>
            </a:r>
            <a:endParaRPr lang="en-US" altLang="zh-CN" sz="2000" kern="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Times New Roman" panose="02020603050405020304" pitchFamily="18" charset="0"/>
              </a:rPr>
              <a:t>药</a:t>
            </a:r>
            <a:r>
              <a:rPr lang="zh-CN" altLang="zh-CN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Times New Roman" panose="02020603050405020304" pitchFamily="18" charset="0"/>
              </a:rPr>
              <a:t>：</a:t>
            </a:r>
            <a:r>
              <a:rPr lang="zh-CN" altLang="en-US" sz="2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cs typeface="Times New Roman" panose="02020603050405020304" pitchFamily="18" charset="0"/>
              </a:rPr>
              <a:t>玩家击杀敌人有一定几率爆出药，药可以回复玩家的生命值</a:t>
            </a:r>
            <a:endParaRPr lang="en-US" altLang="zh-CN" sz="2000" kern="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zh-CN" altLang="zh-CN" sz="1600" kern="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5" name="地图效果展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0713" y="1932739"/>
            <a:ext cx="7115148" cy="4002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-6000" contrast="18000"/>
          </a:blip>
          <a:srcRect t="14459" b="4501"/>
          <a:stretch>
            <a:fillRect/>
          </a:stretch>
        </p:blipFill>
        <p:spPr>
          <a:xfrm>
            <a:off x="-634" y="0"/>
            <a:ext cx="12173584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10155" y="2400360"/>
            <a:ext cx="7171690" cy="584775"/>
          </a:xfrm>
          <a:prstGeom prst="rect">
            <a:avLst/>
          </a:prstGeom>
          <a:gradFill>
            <a:gsLst>
              <a:gs pos="2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n-ea"/>
              </a:rPr>
              <a:t>代码设计介绍</a:t>
            </a:r>
            <a:endParaRPr lang="zh-CN" altLang="en-US" sz="3200" dirty="0">
              <a:gradFill>
                <a:gsLst>
                  <a:gs pos="0">
                    <a:schemeClr val="bg1">
                      <a:alpha val="10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atin typeface="+mn-ea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1829117" y="2693402"/>
            <a:ext cx="8029257" cy="64633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790" h="5790">
                <a:moveTo>
                  <a:pt x="2895" y="810"/>
                </a:moveTo>
                <a:cubicBezTo>
                  <a:pt x="1743" y="810"/>
                  <a:pt x="810" y="1743"/>
                  <a:pt x="810" y="2895"/>
                </a:cubicBezTo>
                <a:cubicBezTo>
                  <a:pt x="810" y="4047"/>
                  <a:pt x="1743" y="4980"/>
                  <a:pt x="2895" y="4980"/>
                </a:cubicBezTo>
                <a:cubicBezTo>
                  <a:pt x="4047" y="4980"/>
                  <a:pt x="4980" y="4047"/>
                  <a:pt x="4980" y="2895"/>
                </a:cubicBezTo>
                <a:cubicBezTo>
                  <a:pt x="4980" y="1743"/>
                  <a:pt x="4047" y="810"/>
                  <a:pt x="2895" y="810"/>
                </a:cubicBezTo>
                <a:close/>
                <a:moveTo>
                  <a:pt x="2895" y="0"/>
                </a:moveTo>
                <a:cubicBezTo>
                  <a:pt x="4494" y="0"/>
                  <a:pt x="5790" y="1296"/>
                  <a:pt x="5790" y="2895"/>
                </a:cubicBezTo>
                <a:cubicBezTo>
                  <a:pt x="5790" y="4494"/>
                  <a:pt x="4494" y="5790"/>
                  <a:pt x="2895" y="5790"/>
                </a:cubicBezTo>
                <a:cubicBezTo>
                  <a:pt x="1296" y="5790"/>
                  <a:pt x="0" y="4494"/>
                  <a:pt x="0" y="2895"/>
                </a:cubicBezTo>
                <a:cubicBezTo>
                  <a:pt x="0" y="1296"/>
                  <a:pt x="1296" y="0"/>
                  <a:pt x="2895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5" name="任意多边形: 形状 4"/>
          <p:cNvSpPr/>
          <p:nvPr/>
        </p:nvSpPr>
        <p:spPr>
          <a:xfrm>
            <a:off x="12479020" y="-887730"/>
            <a:ext cx="7745730" cy="774573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790" h="5790">
                <a:moveTo>
                  <a:pt x="2895" y="810"/>
                </a:moveTo>
                <a:cubicBezTo>
                  <a:pt x="1743" y="810"/>
                  <a:pt x="810" y="1743"/>
                  <a:pt x="810" y="2895"/>
                </a:cubicBezTo>
                <a:cubicBezTo>
                  <a:pt x="810" y="4047"/>
                  <a:pt x="1743" y="4980"/>
                  <a:pt x="2895" y="4980"/>
                </a:cubicBezTo>
                <a:cubicBezTo>
                  <a:pt x="4047" y="4980"/>
                  <a:pt x="4980" y="4047"/>
                  <a:pt x="4980" y="2895"/>
                </a:cubicBezTo>
                <a:cubicBezTo>
                  <a:pt x="4980" y="1743"/>
                  <a:pt x="4047" y="810"/>
                  <a:pt x="2895" y="810"/>
                </a:cubicBezTo>
                <a:close/>
                <a:moveTo>
                  <a:pt x="2895" y="0"/>
                </a:moveTo>
                <a:cubicBezTo>
                  <a:pt x="4494" y="0"/>
                  <a:pt x="5790" y="1296"/>
                  <a:pt x="5790" y="2895"/>
                </a:cubicBezTo>
                <a:cubicBezTo>
                  <a:pt x="5790" y="4494"/>
                  <a:pt x="4494" y="5790"/>
                  <a:pt x="2895" y="5790"/>
                </a:cubicBezTo>
                <a:cubicBezTo>
                  <a:pt x="1296" y="5790"/>
                  <a:pt x="0" y="4494"/>
                  <a:pt x="0" y="2895"/>
                </a:cubicBezTo>
                <a:cubicBezTo>
                  <a:pt x="0" y="1296"/>
                  <a:pt x="1296" y="0"/>
                  <a:pt x="2895" y="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/>
              <a:t>93</a:t>
            </a:r>
            <a:endParaRPr lang="en-US" altLang="zh-CN"/>
          </a:p>
          <a:p>
            <a:pPr algn="ctr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TITLE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TITLE"/>
</p:tagLst>
</file>

<file path=ppt/tags/tag3.xml><?xml version="1.0" encoding="utf-8"?>
<p:tagLst xmlns:p="http://schemas.openxmlformats.org/presentationml/2006/main">
  <p:tag name="commondata" val="eyJoZGlkIjoiZGNmZGY3YmIwMjkwYWVkZWM1NzU2MGU1NzE2YzI2NDUifQ=="/>
  <p:tag name="KSO_WPP_MARK_KEY" val="d8c7a309-cec1-4060-8021-07684833d1be"/>
</p:tagLst>
</file>

<file path=ppt/theme/theme1.xml><?xml version="1.0" encoding="utf-8"?>
<a:theme xmlns:a="http://schemas.openxmlformats.org/drawingml/2006/main" name="Office 主题">
  <a:themeElements>
    <a:clrScheme name="元宇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EE1F2"/>
      </a:accent1>
      <a:accent2>
        <a:srgbClr val="FFFFFF"/>
      </a:accent2>
      <a:accent3>
        <a:srgbClr val="A5A5A5"/>
      </a:accent3>
      <a:accent4>
        <a:srgbClr val="FFC000"/>
      </a:accent4>
      <a:accent5>
        <a:srgbClr val="CEE1F2"/>
      </a:accent5>
      <a:accent6>
        <a:srgbClr val="70AD47"/>
      </a:accent6>
      <a:hlink>
        <a:srgbClr val="0563C1"/>
      </a:hlink>
      <a:folHlink>
        <a:srgbClr val="954F72"/>
      </a:folHlink>
    </a:clrScheme>
    <a:fontScheme name="元宇宙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</Words>
  <Application>WPS 演示</Application>
  <PresentationFormat>宽屏</PresentationFormat>
  <Paragraphs>185</Paragraphs>
  <Slides>15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Segoe UI Light</vt:lpstr>
      <vt:lpstr>Segoe UI Light</vt:lpstr>
      <vt:lpstr>微软雅黑 Light</vt:lpstr>
      <vt:lpstr>Times New Roman</vt:lpstr>
      <vt:lpstr>Arial</vt:lpstr>
      <vt:lpstr>新宋体</vt:lpstr>
      <vt:lpstr>思源黑体 CN Heavy</vt:lpstr>
      <vt:lpstr>黑体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企业用户_695890760</cp:lastModifiedBy>
  <cp:revision>124</cp:revision>
  <dcterms:created xsi:type="dcterms:W3CDTF">2021-11-07T04:26:00Z</dcterms:created>
  <dcterms:modified xsi:type="dcterms:W3CDTF">2024-04-14T10:44:16Z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2FC578A8E80D449A849EFF1E89BC1B76_13</vt:lpwstr>
  </property>
  <property fmtid="{D5CDD505-2E9C-101B-9397-08002B2CF9AE}" pid="3" name="KSOProductBuildVer">
    <vt:lpwstr>2052-11.1.0.15309</vt:lpwstr>
  </property>
</Properties>
</file>